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6.xml" ContentType="application/vnd.openxmlformats-officedocument.presentationml.notesSlide+xml"/>
  <Override PartName="/ppt/embeddings/oleObject4.bin" ContentType="application/vnd.openxmlformats-officedocument.oleObject"/>
  <Override PartName="/ppt/notesSlides/notesSlide7.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notesSlides/notesSlide8.xml" ContentType="application/vnd.openxmlformats-officedocument.presentationml.notesSlide+xml"/>
  <Override PartName="/ppt/embeddings/oleObject7.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306" r:id="rId2"/>
    <p:sldId id="364" r:id="rId3"/>
    <p:sldId id="363" r:id="rId4"/>
    <p:sldId id="256" r:id="rId5"/>
    <p:sldId id="352" r:id="rId6"/>
    <p:sldId id="358" r:id="rId7"/>
    <p:sldId id="361" r:id="rId8"/>
    <p:sldId id="342" r:id="rId9"/>
    <p:sldId id="343" r:id="rId10"/>
    <p:sldId id="347" r:id="rId11"/>
    <p:sldId id="348" r:id="rId12"/>
    <p:sldId id="320" r:id="rId13"/>
    <p:sldId id="322" r:id="rId14"/>
    <p:sldId id="350" r:id="rId15"/>
    <p:sldId id="349" r:id="rId16"/>
    <p:sldId id="324" r:id="rId17"/>
    <p:sldId id="325" r:id="rId18"/>
    <p:sldId id="307" r:id="rId19"/>
    <p:sldId id="336" r:id="rId20"/>
    <p:sldId id="274" r:id="rId21"/>
    <p:sldId id="346" r:id="rId22"/>
    <p:sldId id="330" r:id="rId23"/>
    <p:sldId id="341" r:id="rId24"/>
    <p:sldId id="351" r:id="rId25"/>
    <p:sldId id="357" r:id="rId26"/>
    <p:sldId id="362" r:id="rId27"/>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5" d="100"/>
          <a:sy n="85" d="100"/>
        </p:scale>
        <p:origin x="-656"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19881905-2994-EA45-B3AF-BC530AB26E41}" type="datetime1">
              <a:rPr lang="en-US"/>
              <a:pPr>
                <a:defRPr/>
              </a:pPr>
              <a:t>8/19/19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A4FFAF8F-F239-0145-9301-8A0FD3B9C05A}" type="slidenum">
              <a:rPr lang="en-US"/>
              <a:pPr>
                <a:defRPr/>
              </a:pPr>
              <a:t>‹#›</a:t>
            </a:fld>
            <a:endParaRPr lang="en-US"/>
          </a:p>
        </p:txBody>
      </p:sp>
    </p:spTree>
    <p:extLst>
      <p:ext uri="{BB962C8B-B14F-4D97-AF65-F5344CB8AC3E}">
        <p14:creationId xmlns:p14="http://schemas.microsoft.com/office/powerpoint/2010/main" val="19136808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E9E23AC6-B0CF-5A46-8594-3D2C19D4D7DA}" type="datetime1">
              <a:rPr lang="en-US"/>
              <a:pPr>
                <a:defRPr/>
              </a:pPr>
              <a:t>8/19/19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6AE5B9C-07AA-3346-9C98-619557ACF9A8}" type="slidenum">
              <a:rPr lang="en-US"/>
              <a:pPr>
                <a:defRPr/>
              </a:pPr>
              <a:t>‹#›</a:t>
            </a:fld>
            <a:endParaRPr lang="en-US"/>
          </a:p>
        </p:txBody>
      </p:sp>
    </p:spTree>
    <p:extLst>
      <p:ext uri="{BB962C8B-B14F-4D97-AF65-F5344CB8AC3E}">
        <p14:creationId xmlns:p14="http://schemas.microsoft.com/office/powerpoint/2010/main" val="81367040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Calibri" charset="0"/>
              <a:ea typeface="ＭＳ Ｐゴシック" charset="0"/>
              <a:cs typeface="ＭＳ Ｐゴシック" charset="0"/>
            </a:endParaRP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9FEDC55-9ADE-1246-9D31-0D41DCC19797}" type="slidenum">
              <a:rPr lang="en-US" sz="1200"/>
              <a:pPr eaLnBrk="1" hangingPunct="1"/>
              <a:t>4</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Rooted in observations (reality? &amp; truthful?); empiricism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 </a:t>
            </a:r>
          </a:p>
        </p:txBody>
      </p:sp>
      <p:sp>
        <p:nvSpPr>
          <p:cNvPr id="29698" name="Rectangle 3"/>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Calibri" charset="0"/>
              <a:ea typeface="ＭＳ Ｐゴシック" charset="0"/>
              <a:cs typeface="ＭＳ Ｐゴシック" charset="0"/>
            </a:endParaRP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9FEDC55-9ADE-1246-9D31-0D41DCC19797}" type="slidenum">
              <a:rPr lang="en-US" sz="1200"/>
              <a:pPr eaLnBrk="1" hangingPunct="1"/>
              <a:t>7</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Rooted in observations (reality? &amp; truthful?); empiricism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 </a:t>
            </a:r>
          </a:p>
        </p:txBody>
      </p:sp>
      <p:sp>
        <p:nvSpPr>
          <p:cNvPr id="19458" name="Rectangle 3"/>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Rooted in observations (reality? &amp; truthful?); empiricism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 </a:t>
            </a:r>
          </a:p>
        </p:txBody>
      </p:sp>
      <p:sp>
        <p:nvSpPr>
          <p:cNvPr id="23554" name="Rectangle 3"/>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Rooted in observations (reality? &amp; truthful?); empiricism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 </a:t>
            </a:r>
          </a:p>
        </p:txBody>
      </p:sp>
      <p:sp>
        <p:nvSpPr>
          <p:cNvPr id="21506" name="Rectangle 3"/>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Rooted in observations (reality? &amp; truthful?); empiricism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 </a:t>
            </a:r>
          </a:p>
        </p:txBody>
      </p:sp>
      <p:sp>
        <p:nvSpPr>
          <p:cNvPr id="25602" name="Rectangle 3"/>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A44223F-CAA7-0F43-AA2E-AF6C630216C2}" type="datetime1">
              <a:rPr lang="en-US"/>
              <a:pPr>
                <a:defRPr/>
              </a:pPr>
              <a:t>8/19/19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C78540D-160E-B543-AC00-80BE485DD2ED}" type="slidenum">
              <a:rPr lang="en-US"/>
              <a:pPr>
                <a:defRPr/>
              </a:pPr>
              <a:t>‹#›</a:t>
            </a:fld>
            <a:endParaRPr lang="en-US"/>
          </a:p>
        </p:txBody>
      </p:sp>
    </p:spTree>
    <p:extLst>
      <p:ext uri="{BB962C8B-B14F-4D97-AF65-F5344CB8AC3E}">
        <p14:creationId xmlns:p14="http://schemas.microsoft.com/office/powerpoint/2010/main" val="1691077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FF7A723-1115-324C-8793-310892675EE3}" type="datetime1">
              <a:rPr lang="en-US"/>
              <a:pPr>
                <a:defRPr/>
              </a:pPr>
              <a:t>8/19/19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CE255E-36B3-154E-BC12-323D3EB76383}" type="slidenum">
              <a:rPr lang="en-US"/>
              <a:pPr>
                <a:defRPr/>
              </a:pPr>
              <a:t>‹#›</a:t>
            </a:fld>
            <a:endParaRPr lang="en-US"/>
          </a:p>
        </p:txBody>
      </p:sp>
    </p:spTree>
    <p:extLst>
      <p:ext uri="{BB962C8B-B14F-4D97-AF65-F5344CB8AC3E}">
        <p14:creationId xmlns:p14="http://schemas.microsoft.com/office/powerpoint/2010/main" val="1975004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64DCB14-9F74-2143-A625-FCB9B993B2FA}" type="datetime1">
              <a:rPr lang="en-US"/>
              <a:pPr>
                <a:defRPr/>
              </a:pPr>
              <a:t>8/19/19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56889F-C5C2-A64B-A91D-F8312D9D3F06}" type="slidenum">
              <a:rPr lang="en-US"/>
              <a:pPr>
                <a:defRPr/>
              </a:pPr>
              <a:t>‹#›</a:t>
            </a:fld>
            <a:endParaRPr lang="en-US"/>
          </a:p>
        </p:txBody>
      </p:sp>
    </p:spTree>
    <p:extLst>
      <p:ext uri="{BB962C8B-B14F-4D97-AF65-F5344CB8AC3E}">
        <p14:creationId xmlns:p14="http://schemas.microsoft.com/office/powerpoint/2010/main" val="473024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12537DA-6CB8-1B4F-B99A-06DF32D754F4}" type="datetime1">
              <a:rPr lang="en-US"/>
              <a:pPr>
                <a:defRPr/>
              </a:pPr>
              <a:t>8/19/19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B220A8-0BA4-AA48-AF7A-7B6245EE86E0}" type="slidenum">
              <a:rPr lang="en-US"/>
              <a:pPr>
                <a:defRPr/>
              </a:pPr>
              <a:t>‹#›</a:t>
            </a:fld>
            <a:endParaRPr lang="en-US"/>
          </a:p>
        </p:txBody>
      </p:sp>
    </p:spTree>
    <p:extLst>
      <p:ext uri="{BB962C8B-B14F-4D97-AF65-F5344CB8AC3E}">
        <p14:creationId xmlns:p14="http://schemas.microsoft.com/office/powerpoint/2010/main" val="3124462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0C88EC5-299A-7141-8A51-DDA3DF4B70D0}" type="datetime1">
              <a:rPr lang="en-US"/>
              <a:pPr>
                <a:defRPr/>
              </a:pPr>
              <a:t>8/19/19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7080858-B6A8-2D47-A9A4-F4D5E103FBC6}" type="slidenum">
              <a:rPr lang="en-US"/>
              <a:pPr>
                <a:defRPr/>
              </a:pPr>
              <a:t>‹#›</a:t>
            </a:fld>
            <a:endParaRPr lang="en-US"/>
          </a:p>
        </p:txBody>
      </p:sp>
    </p:spTree>
    <p:extLst>
      <p:ext uri="{BB962C8B-B14F-4D97-AF65-F5344CB8AC3E}">
        <p14:creationId xmlns:p14="http://schemas.microsoft.com/office/powerpoint/2010/main" val="4126298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50CAB3C-FDE4-604D-B138-BF65F06F049C}" type="datetime1">
              <a:rPr lang="en-US"/>
              <a:pPr>
                <a:defRPr/>
              </a:pPr>
              <a:t>8/19/19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9208F51-494E-6E49-B41E-4BF72C0673EA}" type="slidenum">
              <a:rPr lang="en-US"/>
              <a:pPr>
                <a:defRPr/>
              </a:pPr>
              <a:t>‹#›</a:t>
            </a:fld>
            <a:endParaRPr lang="en-US"/>
          </a:p>
        </p:txBody>
      </p:sp>
    </p:spTree>
    <p:extLst>
      <p:ext uri="{BB962C8B-B14F-4D97-AF65-F5344CB8AC3E}">
        <p14:creationId xmlns:p14="http://schemas.microsoft.com/office/powerpoint/2010/main" val="3635813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738B056-05D6-FC42-A8DF-DC978B33B9E7}" type="datetime1">
              <a:rPr lang="en-US"/>
              <a:pPr>
                <a:defRPr/>
              </a:pPr>
              <a:t>8/19/19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AFE86C7-557B-9543-BA7C-B98A4B705AE3}" type="slidenum">
              <a:rPr lang="en-US"/>
              <a:pPr>
                <a:defRPr/>
              </a:pPr>
              <a:t>‹#›</a:t>
            </a:fld>
            <a:endParaRPr lang="en-US"/>
          </a:p>
        </p:txBody>
      </p:sp>
    </p:spTree>
    <p:extLst>
      <p:ext uri="{BB962C8B-B14F-4D97-AF65-F5344CB8AC3E}">
        <p14:creationId xmlns:p14="http://schemas.microsoft.com/office/powerpoint/2010/main" val="2795174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8BFA6A9-F07D-1844-84F9-309A9ABBBB10}" type="datetime1">
              <a:rPr lang="en-US"/>
              <a:pPr>
                <a:defRPr/>
              </a:pPr>
              <a:t>8/19/19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E25278-C88A-4540-AEDB-8BA4F053F80D}" type="slidenum">
              <a:rPr lang="en-US"/>
              <a:pPr>
                <a:defRPr/>
              </a:pPr>
              <a:t>‹#›</a:t>
            </a:fld>
            <a:endParaRPr lang="en-US"/>
          </a:p>
        </p:txBody>
      </p:sp>
    </p:spTree>
    <p:extLst>
      <p:ext uri="{BB962C8B-B14F-4D97-AF65-F5344CB8AC3E}">
        <p14:creationId xmlns:p14="http://schemas.microsoft.com/office/powerpoint/2010/main" val="3985563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97A8BE5-5858-AE4B-A5BC-837433C5D008}" type="datetime1">
              <a:rPr lang="en-US"/>
              <a:pPr>
                <a:defRPr/>
              </a:pPr>
              <a:t>8/19/19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FE4FA90-D9D9-DA49-9D36-354D408C6F97}" type="slidenum">
              <a:rPr lang="en-US"/>
              <a:pPr>
                <a:defRPr/>
              </a:pPr>
              <a:t>‹#›</a:t>
            </a:fld>
            <a:endParaRPr lang="en-US"/>
          </a:p>
        </p:txBody>
      </p:sp>
    </p:spTree>
    <p:extLst>
      <p:ext uri="{BB962C8B-B14F-4D97-AF65-F5344CB8AC3E}">
        <p14:creationId xmlns:p14="http://schemas.microsoft.com/office/powerpoint/2010/main" val="822919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D75906-7905-454B-BBB4-A9717C489E0F}" type="datetime1">
              <a:rPr lang="en-US"/>
              <a:pPr>
                <a:defRPr/>
              </a:pPr>
              <a:t>8/19/19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DD0CDB-4790-7C4A-8C44-E9E40E0EEF71}" type="slidenum">
              <a:rPr lang="en-US"/>
              <a:pPr>
                <a:defRPr/>
              </a:pPr>
              <a:t>‹#›</a:t>
            </a:fld>
            <a:endParaRPr lang="en-US"/>
          </a:p>
        </p:txBody>
      </p:sp>
    </p:spTree>
    <p:extLst>
      <p:ext uri="{BB962C8B-B14F-4D97-AF65-F5344CB8AC3E}">
        <p14:creationId xmlns:p14="http://schemas.microsoft.com/office/powerpoint/2010/main" val="346430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1095F47-88E0-B643-A6DF-60834550A008}" type="datetime1">
              <a:rPr lang="en-US"/>
              <a:pPr>
                <a:defRPr/>
              </a:pPr>
              <a:t>8/19/19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497B46-7667-3C46-9BAF-D53AF57E51E7}" type="slidenum">
              <a:rPr lang="en-US"/>
              <a:pPr>
                <a:defRPr/>
              </a:pPr>
              <a:t>‹#›</a:t>
            </a:fld>
            <a:endParaRPr lang="en-US"/>
          </a:p>
        </p:txBody>
      </p:sp>
    </p:spTree>
    <p:extLst>
      <p:ext uri="{BB962C8B-B14F-4D97-AF65-F5344CB8AC3E}">
        <p14:creationId xmlns:p14="http://schemas.microsoft.com/office/powerpoint/2010/main" val="6829890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charset="0"/>
              </a:defRPr>
            </a:lvl1pPr>
          </a:lstStyle>
          <a:p>
            <a:pPr>
              <a:defRPr/>
            </a:pPr>
            <a:fld id="{49AE4A5E-B130-9D4F-8177-144EA9E94326}" type="datetime1">
              <a:rPr lang="en-US"/>
              <a:pPr>
                <a:defRPr/>
              </a:pPr>
              <a:t>8/19/19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98989"/>
                </a:solidFill>
                <a:latin typeface="Calibri"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defRPr>
            </a:lvl1pPr>
          </a:lstStyle>
          <a:p>
            <a:pPr>
              <a:defRPr/>
            </a:pPr>
            <a:fld id="{D44EF318-4D9D-9641-AEDD-8808CDFD8A6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8/" TargetMode="Externa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8/" TargetMode="Externa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chemconnections.org/general/chem108/108syl19f.html"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chemconnections.org/general/chem108/"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hyperlink" Target="http://chemconnections.org/general/chem108/108syl19f.html" TargetMode="External"/><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image" Target="../media/image6.emf"/><Relationship Id="rId6" Type="http://schemas.openxmlformats.org/officeDocument/2006/relationships/oleObject" Target="../embeddings/oleObject3.bin"/><Relationship Id="rId7"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4.bin"/><Relationship Id="rId5" Type="http://schemas.openxmlformats.org/officeDocument/2006/relationships/image" Target="../media/image8.emf"/><Relationship Id="rId6" Type="http://schemas.openxmlformats.org/officeDocument/2006/relationships/image" Target="../media/image9.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image" Target="../media/image6.emf"/><Relationship Id="rId6" Type="http://schemas.openxmlformats.org/officeDocument/2006/relationships/oleObject" Target="../embeddings/oleObject6.bin"/><Relationship Id="rId7" Type="http://schemas.openxmlformats.org/officeDocument/2006/relationships/image" Target="../media/image10.emf"/><Relationship Id="rId8" Type="http://schemas.openxmlformats.org/officeDocument/2006/relationships/image" Target="../media/image11.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7.bin"/><Relationship Id="rId5" Type="http://schemas.openxmlformats.org/officeDocument/2006/relationships/image" Target="../media/image12.emf"/><Relationship Id="rId6" Type="http://schemas.openxmlformats.org/officeDocument/2006/relationships/image" Target="../media/image13.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8/108syl19f.html" TargetMode="Externa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 Id="rId3" Type="http://schemas.openxmlformats.org/officeDocument/2006/relationships/hyperlink" Target="http://chemconnections.org/general/chem108/108syl19f.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hyperlink" Target="http://chemconnections.org/general/chem108/108assign.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8/108syl19f.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8/108syl19f.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8/calendar-108-f19.html" TargetMode="Externa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hyperlink" Target="http://chemconnections.org/general/chem106/Powers%20of%20Ten-Guide.html"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hyperlink" Target="http://chemconnections.org/general/chem108/Student_Quick_Start_Guide_SE.pdf" TargetMode="External"/><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hyperlink" Target="http://chemconnections.org/general/chem108/calendar-108-f19.html" TargetMode="External"/><Relationship Id="rId1" Type="http://schemas.openxmlformats.org/officeDocument/2006/relationships/slideLayout" Target="../slideLayouts/slideLayout1.xml"/><Relationship Id="rId2"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hyperlink" Target="http://chemconnections.org/general/chem108/108assign.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 Id="rId3" Type="http://schemas.openxmlformats.org/officeDocument/2006/relationships/hyperlink" Target="http://chemconnections.org/general/chem108/calendar-108-f19.html"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0" y="0"/>
            <a:ext cx="8915400" cy="1470025"/>
          </a:xfrm>
        </p:spPr>
        <p:txBody>
          <a:bodyPr/>
          <a:lstStyle/>
          <a:p>
            <a:pPr eaLnBrk="1" hangingPunct="1"/>
            <a:r>
              <a:rPr lang="en-US" sz="3600" i="1" dirty="0">
                <a:latin typeface="Calibri" charset="0"/>
                <a:ea typeface="ＭＳ Ｐゴシック" charset="0"/>
                <a:cs typeface="ＭＳ Ｐゴシック" charset="0"/>
              </a:rPr>
              <a:t>Greetings &amp; Welcome to </a:t>
            </a:r>
            <a:r>
              <a:rPr lang="en-US" sz="3600" i="1" dirty="0" err="1">
                <a:latin typeface="Calibri" charset="0"/>
                <a:ea typeface="ＭＳ Ｐゴシック" charset="0"/>
                <a:cs typeface="ＭＳ Ｐゴシック" charset="0"/>
              </a:rPr>
              <a:t>Chem</a:t>
            </a:r>
            <a:r>
              <a:rPr lang="en-US" sz="3600" i="1" dirty="0">
                <a:latin typeface="Calibri" charset="0"/>
                <a:ea typeface="ＭＳ Ｐゴシック" charset="0"/>
                <a:cs typeface="ＭＳ Ｐゴシック" charset="0"/>
              </a:rPr>
              <a:t> </a:t>
            </a:r>
            <a:r>
              <a:rPr lang="en-US" sz="3600" i="1" dirty="0" smtClean="0">
                <a:latin typeface="Calibri" charset="0"/>
                <a:ea typeface="ＭＳ Ｐゴシック" charset="0"/>
                <a:cs typeface="ＭＳ Ｐゴシック" charset="0"/>
              </a:rPr>
              <a:t>108 </a:t>
            </a:r>
            <a:r>
              <a:rPr lang="en-US" sz="3600" dirty="0">
                <a:latin typeface="Calibri" charset="0"/>
                <a:ea typeface="ＭＳ Ｐゴシック" charset="0"/>
                <a:cs typeface="ＭＳ Ｐゴシック" charset="0"/>
              </a:rPr>
              <a:t/>
            </a:r>
            <a:br>
              <a:rPr lang="en-US" sz="3600" dirty="0">
                <a:latin typeface="Calibri" charset="0"/>
                <a:ea typeface="ＭＳ Ｐゴシック" charset="0"/>
                <a:cs typeface="ＭＳ Ｐゴシック" charset="0"/>
              </a:rPr>
            </a:br>
            <a:r>
              <a:rPr lang="en-US" sz="3600" dirty="0">
                <a:solidFill>
                  <a:srgbClr val="984807"/>
                </a:solidFill>
                <a:latin typeface="Calibri" charset="0"/>
                <a:ea typeface="ＭＳ Ｐゴシック" charset="0"/>
                <a:cs typeface="ＭＳ Ｐゴシック" charset="0"/>
              </a:rPr>
              <a:t>Introductory Chemistry</a:t>
            </a:r>
            <a:endParaRPr lang="en-US" sz="3600" dirty="0">
              <a:latin typeface="Calibri" charset="0"/>
              <a:ea typeface="ＭＳ Ｐゴシック" charset="0"/>
              <a:cs typeface="ＭＳ Ｐゴシック" charset="0"/>
            </a:endParaRPr>
          </a:p>
        </p:txBody>
      </p:sp>
      <p:sp>
        <p:nvSpPr>
          <p:cNvPr id="15362" name="Rectangle 9"/>
          <p:cNvSpPr>
            <a:spLocks noChangeArrowheads="1"/>
          </p:cNvSpPr>
          <p:nvPr/>
        </p:nvSpPr>
        <p:spPr bwMode="auto">
          <a:xfrm>
            <a:off x="457200" y="3962400"/>
            <a:ext cx="79248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dirty="0">
                <a:solidFill>
                  <a:srgbClr val="000000"/>
                </a:solidFill>
              </a:rPr>
              <a:t>Dr. Ron </a:t>
            </a:r>
            <a:r>
              <a:rPr lang="en-US" sz="2800" dirty="0" smtClean="0">
                <a:solidFill>
                  <a:srgbClr val="000000"/>
                </a:solidFill>
              </a:rPr>
              <a:t>Rusay</a:t>
            </a:r>
            <a:r>
              <a:rPr lang="en-US" dirty="0" smtClean="0">
                <a:solidFill>
                  <a:srgbClr val="000000"/>
                </a:solidFill>
              </a:rPr>
              <a:t/>
            </a:r>
            <a:br>
              <a:rPr lang="en-US" dirty="0" smtClean="0">
                <a:solidFill>
                  <a:srgbClr val="000000"/>
                </a:solidFill>
              </a:rPr>
            </a:br>
            <a:r>
              <a:rPr lang="en-US" dirty="0">
                <a:solidFill>
                  <a:srgbClr val="984807"/>
                </a:solidFill>
              </a:rPr>
              <a:t/>
            </a:r>
            <a:br>
              <a:rPr lang="en-US" dirty="0">
                <a:solidFill>
                  <a:srgbClr val="984807"/>
                </a:solidFill>
              </a:rPr>
            </a:br>
            <a:r>
              <a:rPr lang="en-US" dirty="0" smtClean="0"/>
              <a:t>Class</a:t>
            </a:r>
            <a:r>
              <a:rPr lang="en-US" dirty="0"/>
              <a:t>: </a:t>
            </a:r>
            <a:r>
              <a:rPr lang="en-US" dirty="0">
                <a:solidFill>
                  <a:srgbClr val="953735"/>
                </a:solidFill>
              </a:rPr>
              <a:t>MW 11:10-12:35 </a:t>
            </a:r>
            <a:r>
              <a:rPr lang="en-US" dirty="0"/>
              <a:t>(PS </a:t>
            </a:r>
            <a:r>
              <a:rPr lang="en-US" dirty="0" smtClean="0"/>
              <a:t>277)</a:t>
            </a:r>
            <a:r>
              <a:rPr lang="en-US" dirty="0" smtClean="0">
                <a:solidFill>
                  <a:srgbClr val="984807"/>
                </a:solidFill>
              </a:rPr>
              <a:t> </a:t>
            </a:r>
            <a:endParaRPr lang="en-US" dirty="0">
              <a:solidFill>
                <a:srgbClr val="953735"/>
              </a:solidFill>
            </a:endParaRPr>
          </a:p>
          <a:p>
            <a:endParaRPr lang="en-US" sz="1000" dirty="0" smtClean="0"/>
          </a:p>
          <a:p>
            <a:r>
              <a:rPr lang="en-US" dirty="0" smtClean="0"/>
              <a:t>Discussion</a:t>
            </a:r>
            <a:r>
              <a:rPr lang="en-US" dirty="0"/>
              <a:t>/Lab: </a:t>
            </a:r>
            <a:br>
              <a:rPr lang="en-US" dirty="0"/>
            </a:br>
            <a:r>
              <a:rPr lang="en-US" dirty="0">
                <a:solidFill>
                  <a:srgbClr val="953735"/>
                </a:solidFill>
              </a:rPr>
              <a:t>12:45-3:55 M </a:t>
            </a:r>
            <a:r>
              <a:rPr lang="en-US" dirty="0"/>
              <a:t>(PS </a:t>
            </a:r>
            <a:r>
              <a:rPr lang="en-US" dirty="0" smtClean="0"/>
              <a:t>217)</a:t>
            </a:r>
            <a:r>
              <a:rPr lang="en-US" dirty="0" smtClean="0">
                <a:solidFill>
                  <a:srgbClr val="984807"/>
                </a:solidFill>
              </a:rPr>
              <a:t> </a:t>
            </a:r>
            <a:r>
              <a:rPr lang="en-US" i="1" dirty="0"/>
              <a:t>sec. </a:t>
            </a:r>
            <a:r>
              <a:rPr lang="en-US" i="1" dirty="0" smtClean="0"/>
              <a:t>2341 </a:t>
            </a:r>
            <a:r>
              <a:rPr lang="en-US" i="1" dirty="0"/>
              <a:t/>
            </a:r>
            <a:br>
              <a:rPr lang="en-US" i="1" dirty="0"/>
            </a:br>
            <a:r>
              <a:rPr lang="en-US" dirty="0">
                <a:solidFill>
                  <a:srgbClr val="953735"/>
                </a:solidFill>
              </a:rPr>
              <a:t>12:45-3:55 W </a:t>
            </a:r>
            <a:r>
              <a:rPr lang="en-US" dirty="0"/>
              <a:t>(PS </a:t>
            </a:r>
            <a:r>
              <a:rPr lang="en-US" dirty="0" smtClean="0"/>
              <a:t>217)</a:t>
            </a:r>
            <a:r>
              <a:rPr lang="en-US" dirty="0" smtClean="0">
                <a:solidFill>
                  <a:srgbClr val="984807"/>
                </a:solidFill>
              </a:rPr>
              <a:t> </a:t>
            </a:r>
            <a:r>
              <a:rPr lang="en-US" i="1" dirty="0"/>
              <a:t>sec. </a:t>
            </a:r>
            <a:r>
              <a:rPr lang="en-US" i="1" dirty="0" smtClean="0"/>
              <a:t>2343</a:t>
            </a:r>
            <a:r>
              <a:rPr lang="en-US" dirty="0"/>
              <a:t/>
            </a:r>
            <a:br>
              <a:rPr lang="en-US" dirty="0"/>
            </a:br>
            <a:endParaRPr lang="en-US" dirty="0"/>
          </a:p>
        </p:txBody>
      </p:sp>
      <p:sp>
        <p:nvSpPr>
          <p:cNvPr id="15363" name="Rectangle 6">
            <a:hlinkClick r:id="rId2"/>
          </p:cNvPr>
          <p:cNvSpPr>
            <a:spLocks noChangeArrowheads="1"/>
          </p:cNvSpPr>
          <p:nvPr/>
        </p:nvSpPr>
        <p:spPr bwMode="auto">
          <a:xfrm>
            <a:off x="304800" y="1276350"/>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t>http://</a:t>
            </a:r>
            <a:r>
              <a:rPr lang="en-US" sz="2000" dirty="0" err="1"/>
              <a:t>chemconnections.org</a:t>
            </a:r>
            <a:r>
              <a:rPr lang="en-US" sz="2000" dirty="0"/>
              <a:t>/general/chem108/</a:t>
            </a:r>
          </a:p>
        </p:txBody>
      </p:sp>
      <p:sp>
        <p:nvSpPr>
          <p:cNvPr id="15366" name="TextBox 7"/>
          <p:cNvSpPr txBox="1">
            <a:spLocks noChangeArrowheads="1"/>
          </p:cNvSpPr>
          <p:nvPr/>
        </p:nvSpPr>
        <p:spPr bwMode="auto">
          <a:xfrm>
            <a:off x="5791200" y="1981200"/>
            <a:ext cx="31242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i="1" dirty="0">
                <a:solidFill>
                  <a:srgbClr val="0000FF"/>
                </a:solidFill>
              </a:rPr>
              <a:t>Please hold ALL of your questions.</a:t>
            </a:r>
          </a:p>
          <a:p>
            <a:pPr eaLnBrk="1" hangingPunct="1"/>
            <a:r>
              <a:rPr lang="en-US" sz="2200" i="1" dirty="0">
                <a:solidFill>
                  <a:srgbClr val="0000FF"/>
                </a:solidFill>
              </a:rPr>
              <a:t>They will </a:t>
            </a:r>
            <a:r>
              <a:rPr lang="en-US" sz="2200" i="1" dirty="0" smtClean="0">
                <a:solidFill>
                  <a:srgbClr val="0000FF"/>
                </a:solidFill>
              </a:rPr>
              <a:t> </a:t>
            </a:r>
            <a:r>
              <a:rPr lang="en-US" sz="2200" i="1" dirty="0">
                <a:solidFill>
                  <a:srgbClr val="0000FF"/>
                </a:solidFill>
              </a:rPr>
              <a:t>be answered shortly in the slides that follow.</a:t>
            </a:r>
          </a:p>
        </p:txBody>
      </p:sp>
      <p:sp>
        <p:nvSpPr>
          <p:cNvPr id="7" name="TextBox 7"/>
          <p:cNvSpPr txBox="1">
            <a:spLocks noChangeArrowheads="1"/>
          </p:cNvSpPr>
          <p:nvPr/>
        </p:nvSpPr>
        <p:spPr bwMode="auto">
          <a:xfrm>
            <a:off x="304800" y="2057400"/>
            <a:ext cx="28956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i="1" dirty="0" smtClean="0">
                <a:solidFill>
                  <a:srgbClr val="0000FF"/>
                </a:solidFill>
              </a:rPr>
              <a:t>If you are enrolled or on the wait list, please pick up a course Syllabus @ the front of the class.</a:t>
            </a:r>
            <a:endParaRPr lang="en-US" sz="2200" i="1" dirty="0">
              <a:solidFill>
                <a:srgbClr val="0000FF"/>
              </a:solidFill>
            </a:endParaRPr>
          </a:p>
        </p:txBody>
      </p:sp>
      <p:pic>
        <p:nvPicPr>
          <p:cNvPr id="8" name="Picture 7" descr="Screen Shot 2019-07-11 at 12.39.5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1985" y="1836383"/>
            <a:ext cx="2284415" cy="1897417"/>
          </a:xfrm>
          <a:prstGeom prst="rect">
            <a:avLst/>
          </a:prstGeom>
          <a:ln>
            <a:solidFill>
              <a:schemeClr val="tx1"/>
            </a:solidFill>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0" y="0"/>
            <a:ext cx="8915400" cy="1470025"/>
          </a:xfrm>
        </p:spPr>
        <p:txBody>
          <a:bodyPr/>
          <a:lstStyle/>
          <a:p>
            <a:pPr eaLnBrk="1" hangingPunct="1"/>
            <a:r>
              <a:rPr lang="en-US" sz="3600" i="1" dirty="0">
                <a:latin typeface="Calibri" charset="0"/>
                <a:ea typeface="ＭＳ Ｐゴシック" charset="0"/>
                <a:cs typeface="ＭＳ Ｐゴシック" charset="0"/>
              </a:rPr>
              <a:t>Greetings &amp; Welcome to </a:t>
            </a:r>
            <a:r>
              <a:rPr lang="en-US" sz="3600" i="1" dirty="0" err="1">
                <a:latin typeface="Calibri" charset="0"/>
                <a:ea typeface="ＭＳ Ｐゴシック" charset="0"/>
                <a:cs typeface="ＭＳ Ｐゴシック" charset="0"/>
              </a:rPr>
              <a:t>Chem</a:t>
            </a:r>
            <a:r>
              <a:rPr lang="en-US" sz="3600" i="1" dirty="0">
                <a:latin typeface="Calibri" charset="0"/>
                <a:ea typeface="ＭＳ Ｐゴシック" charset="0"/>
                <a:cs typeface="ＭＳ Ｐゴシック" charset="0"/>
              </a:rPr>
              <a:t> </a:t>
            </a:r>
            <a:r>
              <a:rPr lang="en-US" sz="3600" i="1" dirty="0" smtClean="0">
                <a:latin typeface="Calibri" charset="0"/>
                <a:ea typeface="ＭＳ Ｐゴシック" charset="0"/>
                <a:cs typeface="ＭＳ Ｐゴシック" charset="0"/>
              </a:rPr>
              <a:t>108 </a:t>
            </a:r>
            <a:r>
              <a:rPr lang="en-US" sz="3600" dirty="0">
                <a:latin typeface="Calibri" charset="0"/>
                <a:ea typeface="ＭＳ Ｐゴシック" charset="0"/>
                <a:cs typeface="ＭＳ Ｐゴシック" charset="0"/>
              </a:rPr>
              <a:t/>
            </a:r>
            <a:br>
              <a:rPr lang="en-US" sz="3600" dirty="0">
                <a:latin typeface="Calibri" charset="0"/>
                <a:ea typeface="ＭＳ Ｐゴシック" charset="0"/>
                <a:cs typeface="ＭＳ Ｐゴシック" charset="0"/>
              </a:rPr>
            </a:br>
            <a:r>
              <a:rPr lang="en-US" sz="3600" dirty="0">
                <a:solidFill>
                  <a:srgbClr val="984807"/>
                </a:solidFill>
                <a:latin typeface="Calibri" charset="0"/>
                <a:ea typeface="ＭＳ Ｐゴシック" charset="0"/>
                <a:cs typeface="ＭＳ Ｐゴシック" charset="0"/>
              </a:rPr>
              <a:t>Introductory Chemistry</a:t>
            </a:r>
            <a:endParaRPr lang="en-US" sz="3600" dirty="0">
              <a:latin typeface="Calibri" charset="0"/>
              <a:ea typeface="ＭＳ Ｐゴシック" charset="0"/>
              <a:cs typeface="ＭＳ Ｐゴシック" charset="0"/>
            </a:endParaRPr>
          </a:p>
        </p:txBody>
      </p:sp>
      <p:sp>
        <p:nvSpPr>
          <p:cNvPr id="15363" name="Rectangle 6">
            <a:hlinkClick r:id="rId2"/>
          </p:cNvPr>
          <p:cNvSpPr>
            <a:spLocks noChangeArrowheads="1"/>
          </p:cNvSpPr>
          <p:nvPr/>
        </p:nvSpPr>
        <p:spPr bwMode="auto">
          <a:xfrm>
            <a:off x="304800" y="1276350"/>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t>http://</a:t>
            </a:r>
            <a:r>
              <a:rPr lang="en-US" sz="2000" dirty="0" err="1"/>
              <a:t>chemconnections.org</a:t>
            </a:r>
            <a:r>
              <a:rPr lang="en-US" sz="2000" dirty="0"/>
              <a:t>/general/chem108/</a:t>
            </a:r>
          </a:p>
        </p:txBody>
      </p:sp>
      <p:pic>
        <p:nvPicPr>
          <p:cNvPr id="2" name="Picture 1" descr="Screen Shot 2019-08-25 at 7.15.0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1863368"/>
            <a:ext cx="2786451" cy="3851632"/>
          </a:xfrm>
          <a:prstGeom prst="rect">
            <a:avLst/>
          </a:prstGeom>
        </p:spPr>
      </p:pic>
    </p:spTree>
    <p:extLst>
      <p:ext uri="{BB962C8B-B14F-4D97-AF65-F5344CB8AC3E}">
        <p14:creationId xmlns:p14="http://schemas.microsoft.com/office/powerpoint/2010/main" val="393572305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Message from President</a:t>
            </a:r>
            <a:br>
              <a:rPr lang="en-US" dirty="0" smtClean="0"/>
            </a:br>
            <a:r>
              <a:rPr lang="en-US" i="1" dirty="0" smtClean="0"/>
              <a:t>Susan E. Lamb</a:t>
            </a:r>
            <a:endParaRPr lang="en-US" i="1" dirty="0"/>
          </a:p>
        </p:txBody>
      </p:sp>
      <p:sp>
        <p:nvSpPr>
          <p:cNvPr id="3" name="Content Placeholder 2"/>
          <p:cNvSpPr>
            <a:spLocks noGrp="1"/>
          </p:cNvSpPr>
          <p:nvPr>
            <p:ph idx="1"/>
          </p:nvPr>
        </p:nvSpPr>
        <p:spPr>
          <a:xfrm>
            <a:off x="838200" y="2941637"/>
            <a:ext cx="7848600" cy="4525963"/>
          </a:xfrm>
        </p:spPr>
        <p:txBody>
          <a:bodyPr/>
          <a:lstStyle/>
          <a:p>
            <a:pPr marL="0" indent="0">
              <a:buNone/>
            </a:pPr>
            <a:r>
              <a:rPr lang="en-US" sz="2400" i="1" dirty="0" smtClean="0"/>
              <a:t>“I </a:t>
            </a:r>
            <a:r>
              <a:rPr lang="en-US" sz="2400" i="1" dirty="0"/>
              <a:t>am very glad that you are here and I want you to feel welcome, safe and connected to our college. DVC values each and every one of you, and does not tolerate racist attitudes or hate speech of any kind.  If you see or hear anyone spreading hate language anywhere on our campus, please tell me or contact </a:t>
            </a:r>
            <a:r>
              <a:rPr lang="en-US" sz="2400" i="1" dirty="0" err="1"/>
              <a:t>Newin</a:t>
            </a:r>
            <a:r>
              <a:rPr lang="en-US" sz="2400" i="1" dirty="0"/>
              <a:t> </a:t>
            </a:r>
            <a:r>
              <a:rPr lang="en-US" sz="2400" i="1" dirty="0" err="1"/>
              <a:t>Orante</a:t>
            </a:r>
            <a:r>
              <a:rPr lang="en-US" sz="2400" i="1" dirty="0"/>
              <a:t> (Vice President of Student Services) or Police Services. We take such incidences very seriously and will pursue and prosecute hate crimes on our campuses</a:t>
            </a:r>
            <a:r>
              <a:rPr lang="en-US" sz="2400" dirty="0" smtClean="0"/>
              <a:t>.”</a:t>
            </a:r>
            <a:endParaRPr lang="en-US" sz="2400" dirty="0"/>
          </a:p>
        </p:txBody>
      </p:sp>
      <p:pic>
        <p:nvPicPr>
          <p:cNvPr id="4" name="Picture 3" descr="Screen Shot 2019-08-25 at 6.30.27 PM.png"/>
          <p:cNvPicPr>
            <a:picLocks noChangeAspect="1"/>
          </p:cNvPicPr>
          <p:nvPr/>
        </p:nvPicPr>
        <p:blipFill>
          <a:blip r:embed="rId2">
            <a:alphaModFix amt="28000"/>
            <a:extLst>
              <a:ext uri="{28A0092B-C50C-407E-A947-70E740481C1C}">
                <a14:useLocalDpi xmlns:a14="http://schemas.microsoft.com/office/drawing/2010/main" val="0"/>
              </a:ext>
            </a:extLst>
          </a:blip>
          <a:stretch>
            <a:fillRect/>
          </a:stretch>
        </p:blipFill>
        <p:spPr>
          <a:xfrm>
            <a:off x="457200" y="1288397"/>
            <a:ext cx="8298895" cy="1531003"/>
          </a:xfrm>
          <a:prstGeom prst="rect">
            <a:avLst/>
          </a:prstGeom>
        </p:spPr>
      </p:pic>
    </p:spTree>
    <p:extLst>
      <p:ext uri="{BB962C8B-B14F-4D97-AF65-F5344CB8AC3E}">
        <p14:creationId xmlns:p14="http://schemas.microsoft.com/office/powerpoint/2010/main" val="21255015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a:xfrm>
            <a:off x="685800" y="-228600"/>
            <a:ext cx="7772400" cy="1470025"/>
          </a:xfrm>
        </p:spPr>
        <p:txBody>
          <a:bodyPr/>
          <a:lstStyle/>
          <a:p>
            <a:pPr eaLnBrk="1" hangingPunct="1"/>
            <a:r>
              <a:rPr lang="en-US">
                <a:latin typeface="Calibri" charset="0"/>
                <a:ea typeface="ＭＳ Ｐゴシック" charset="0"/>
                <a:cs typeface="ＭＳ Ｐゴシック" charset="0"/>
              </a:rPr>
              <a:t>Chem 108</a:t>
            </a:r>
            <a:endParaRPr lang="en-US" sz="3200">
              <a:latin typeface="Calibri" charset="0"/>
              <a:ea typeface="ＭＳ Ｐゴシック" charset="0"/>
              <a:cs typeface="ＭＳ Ｐゴシック" charset="0"/>
            </a:endParaRPr>
          </a:p>
        </p:txBody>
      </p:sp>
      <p:sp>
        <p:nvSpPr>
          <p:cNvPr id="6" name="Subtitle 2"/>
          <p:cNvSpPr>
            <a:spLocks noGrp="1"/>
          </p:cNvSpPr>
          <p:nvPr>
            <p:ph type="subTitle" idx="1"/>
          </p:nvPr>
        </p:nvSpPr>
        <p:spPr>
          <a:xfrm>
            <a:off x="471349" y="1447800"/>
            <a:ext cx="8019840" cy="5029200"/>
          </a:xfrm>
        </p:spPr>
        <p:txBody>
          <a:bodyPr>
            <a:normAutofit fontScale="32500" lnSpcReduction="20000"/>
          </a:bodyPr>
          <a:lstStyle/>
          <a:p>
            <a:pPr marL="514350" indent="-514350" algn="l" eaLnBrk="1" hangingPunct="1">
              <a:lnSpc>
                <a:spcPct val="130000"/>
              </a:lnSpc>
              <a:buFont typeface="Arial" charset="0"/>
              <a:buChar char="•"/>
              <a:defRPr/>
            </a:pPr>
            <a:r>
              <a:rPr lang="en-US" sz="8000" dirty="0" smtClean="0">
                <a:solidFill>
                  <a:schemeClr val="tx1"/>
                </a:solidFill>
                <a:latin typeface="+mj-lt"/>
                <a:ea typeface="ＭＳ Ｐゴシック" charset="0"/>
                <a:cs typeface="ＭＳ Ｐゴシック" charset="0"/>
              </a:rPr>
              <a:t>Please be sure to sign </a:t>
            </a:r>
            <a:r>
              <a:rPr lang="en-US" sz="8000" dirty="0">
                <a:solidFill>
                  <a:schemeClr val="tx1"/>
                </a:solidFill>
                <a:latin typeface="+mj-lt"/>
                <a:ea typeface="ＭＳ Ｐゴシック" charset="0"/>
                <a:cs typeface="ＭＳ Ｐゴシック" charset="0"/>
              </a:rPr>
              <a:t>the roster next to your name on the clipboard that is circulating</a:t>
            </a:r>
            <a:r>
              <a:rPr lang="en-US" sz="8000" dirty="0" smtClean="0">
                <a:solidFill>
                  <a:schemeClr val="tx1"/>
                </a:solidFill>
                <a:latin typeface="+mj-lt"/>
                <a:ea typeface="ＭＳ Ｐゴシック" charset="0"/>
                <a:cs typeface="ＭＳ Ｐゴシック" charset="0"/>
              </a:rPr>
              <a:t>.</a:t>
            </a:r>
          </a:p>
          <a:p>
            <a:pPr marL="514350" indent="-514350" algn="l" eaLnBrk="1" hangingPunct="1">
              <a:lnSpc>
                <a:spcPct val="130000"/>
              </a:lnSpc>
              <a:buFont typeface="Arial" charset="0"/>
              <a:buChar char="•"/>
              <a:defRPr/>
            </a:pPr>
            <a:r>
              <a:rPr lang="en-US" sz="8000" dirty="0" smtClean="0">
                <a:solidFill>
                  <a:schemeClr val="tx1"/>
                </a:solidFill>
                <a:latin typeface="+mj-lt"/>
                <a:ea typeface="ＭＳ Ｐゴシック" charset="0"/>
                <a:cs typeface="ＭＳ Ｐゴシック" charset="0"/>
              </a:rPr>
              <a:t>The rosters and wait lists are full. The sections are closed. </a:t>
            </a:r>
            <a:r>
              <a:rPr lang="en-US" sz="8000" dirty="0">
                <a:solidFill>
                  <a:schemeClr val="tx1"/>
                </a:solidFill>
                <a:ea typeface="ＭＳ Ｐゴシック" charset="0"/>
                <a:cs typeface="ＭＳ Ｐゴシック" charset="0"/>
              </a:rPr>
              <a:t>If you are not listed</a:t>
            </a:r>
            <a:r>
              <a:rPr lang="en-US" sz="8000" dirty="0" smtClean="0">
                <a:solidFill>
                  <a:schemeClr val="tx1"/>
                </a:solidFill>
                <a:ea typeface="ＭＳ Ｐゴシック" charset="0"/>
                <a:cs typeface="ＭＳ Ｐゴシック" charset="0"/>
              </a:rPr>
              <a:t>, there is no way to add.</a:t>
            </a:r>
            <a:endParaRPr lang="en-US" sz="8000" dirty="0">
              <a:solidFill>
                <a:schemeClr val="tx1"/>
              </a:solidFill>
              <a:latin typeface="+mj-lt"/>
              <a:ea typeface="ＭＳ Ｐゴシック" charset="0"/>
              <a:cs typeface="ＭＳ Ｐゴシック" charset="0"/>
            </a:endParaRPr>
          </a:p>
          <a:p>
            <a:pPr marL="514350" indent="-514350" algn="l" eaLnBrk="1" hangingPunct="1">
              <a:lnSpc>
                <a:spcPct val="130000"/>
              </a:lnSpc>
              <a:buFont typeface="Arial" charset="0"/>
              <a:buChar char="•"/>
              <a:defRPr/>
            </a:pPr>
            <a:r>
              <a:rPr lang="en-US" sz="8000" b="1" dirty="0" smtClean="0">
                <a:solidFill>
                  <a:schemeClr val="tx1"/>
                </a:solidFill>
                <a:latin typeface="+mj-lt"/>
                <a:ea typeface="ＭＳ Ｐゴシック" charset="0"/>
                <a:cs typeface="ＭＳ Ｐゴシック" charset="0"/>
              </a:rPr>
              <a:t>Class </a:t>
            </a:r>
            <a:r>
              <a:rPr lang="en-US" sz="8000" b="1" dirty="0">
                <a:solidFill>
                  <a:schemeClr val="tx1"/>
                </a:solidFill>
                <a:latin typeface="+mj-lt"/>
                <a:ea typeface="ＭＳ Ｐゴシック" charset="0"/>
                <a:cs typeface="ＭＳ Ｐゴシック" charset="0"/>
              </a:rPr>
              <a:t>size is limited to 28 max due to lab safety.</a:t>
            </a:r>
            <a:r>
              <a:rPr lang="en-US" sz="8000" dirty="0">
                <a:solidFill>
                  <a:schemeClr val="tx1"/>
                </a:solidFill>
                <a:latin typeface="+mj-lt"/>
                <a:ea typeface="ＭＳ Ｐゴシック" charset="0"/>
                <a:cs typeface="ＭＳ Ｐゴシック" charset="0"/>
              </a:rPr>
              <a:t> Anyone on the roster who is absent today will be placed last on the roster after the wait listed </a:t>
            </a:r>
            <a:r>
              <a:rPr lang="en-US" sz="8000" dirty="0" smtClean="0">
                <a:solidFill>
                  <a:schemeClr val="tx1"/>
                </a:solidFill>
                <a:latin typeface="+mj-lt"/>
                <a:ea typeface="ＭＳ Ｐゴシック" charset="0"/>
                <a:cs typeface="ＭＳ Ｐゴシック" charset="0"/>
              </a:rPr>
              <a:t>sign</a:t>
            </a:r>
            <a:r>
              <a:rPr lang="en-US" sz="8000" dirty="0">
                <a:solidFill>
                  <a:schemeClr val="tx1"/>
                </a:solidFill>
                <a:latin typeface="+mj-lt"/>
                <a:ea typeface="ＭＳ Ｐゴシック" charset="0"/>
                <a:cs typeface="ＭＳ Ｐゴシック" charset="0"/>
              </a:rPr>
              <a:t>-</a:t>
            </a:r>
            <a:r>
              <a:rPr lang="en-US" sz="8000" dirty="0" smtClean="0">
                <a:solidFill>
                  <a:schemeClr val="tx1"/>
                </a:solidFill>
                <a:latin typeface="+mj-lt"/>
                <a:ea typeface="ＭＳ Ｐゴシック" charset="0"/>
                <a:cs typeface="ＭＳ Ｐゴシック" charset="0"/>
              </a:rPr>
              <a:t>ins. </a:t>
            </a:r>
          </a:p>
          <a:p>
            <a:pPr marL="514350" indent="-514350" algn="l" eaLnBrk="1" hangingPunct="1">
              <a:lnSpc>
                <a:spcPct val="130000"/>
              </a:lnSpc>
              <a:buFont typeface="Arial" charset="0"/>
              <a:buChar char="•"/>
              <a:defRPr/>
            </a:pPr>
            <a:r>
              <a:rPr lang="en-US" sz="8000" b="1" dirty="0" smtClean="0">
                <a:solidFill>
                  <a:schemeClr val="tx1"/>
                </a:solidFill>
                <a:latin typeface="+mj-lt"/>
                <a:ea typeface="ＭＳ Ｐゴシック" charset="0"/>
                <a:cs typeface="ＭＳ Ｐゴシック" charset="0"/>
              </a:rPr>
              <a:t>28 </a:t>
            </a:r>
            <a:r>
              <a:rPr lang="en-US" sz="8000" b="1" dirty="0">
                <a:solidFill>
                  <a:schemeClr val="tx1"/>
                </a:solidFill>
                <a:latin typeface="+mj-lt"/>
                <a:ea typeface="ＭＳ Ｐゴシック" charset="0"/>
                <a:cs typeface="ＭＳ Ｐゴシック" charset="0"/>
              </a:rPr>
              <a:t>lab drawers </a:t>
            </a:r>
            <a:r>
              <a:rPr lang="en-US" sz="8000" dirty="0">
                <a:solidFill>
                  <a:schemeClr val="tx1"/>
                </a:solidFill>
                <a:latin typeface="+mj-lt"/>
                <a:ea typeface="ＭＳ Ｐゴシック" charset="0"/>
                <a:cs typeface="ＭＳ Ｐゴシック" charset="0"/>
              </a:rPr>
              <a:t>will be assigned in lab to the first 28 on the completed </a:t>
            </a:r>
            <a:r>
              <a:rPr lang="en-US" sz="8000" dirty="0" smtClean="0">
                <a:solidFill>
                  <a:schemeClr val="tx1"/>
                </a:solidFill>
                <a:latin typeface="+mj-lt"/>
                <a:ea typeface="ＭＳ Ｐゴシック" charset="0"/>
                <a:cs typeface="ＭＳ Ｐゴシック" charset="0"/>
              </a:rPr>
              <a:t>list. </a:t>
            </a:r>
            <a:r>
              <a:rPr lang="en-US" sz="8000" b="1" dirty="0">
                <a:solidFill>
                  <a:schemeClr val="tx1"/>
                </a:solidFill>
                <a:latin typeface="+mj-lt"/>
                <a:ea typeface="ＭＳ Ｐゴシック" charset="0"/>
                <a:cs typeface="ＭＳ Ｐゴシック" charset="0"/>
              </a:rPr>
              <a:t>Add codes will be provided at the end of the </a:t>
            </a:r>
            <a:r>
              <a:rPr lang="en-US" sz="8000" b="1" dirty="0" smtClean="0">
                <a:solidFill>
                  <a:schemeClr val="tx1"/>
                </a:solidFill>
                <a:latin typeface="+mj-lt"/>
                <a:ea typeface="ＭＳ Ｐゴシック" charset="0"/>
                <a:cs typeface="ＭＳ Ｐゴシック" charset="0"/>
              </a:rPr>
              <a:t>first lab meeting: Today &amp; Wednesday.</a:t>
            </a:r>
            <a:endParaRPr lang="en-US" sz="8000" b="1" dirty="0">
              <a:solidFill>
                <a:schemeClr val="tx1"/>
              </a:solidFill>
              <a:latin typeface="+mj-lt"/>
              <a:ea typeface="ＭＳ Ｐゴシック" charset="0"/>
              <a:cs typeface="ＭＳ Ｐゴシック" charset="0"/>
            </a:endParaRPr>
          </a:p>
          <a:p>
            <a:pPr marL="514350" indent="-514350" eaLnBrk="1" hangingPunct="1">
              <a:lnSpc>
                <a:spcPct val="80000"/>
              </a:lnSpc>
              <a:defRPr/>
            </a:pPr>
            <a:endParaRPr lang="en-US" sz="800" dirty="0">
              <a:solidFill>
                <a:srgbClr val="898989"/>
              </a:solidFill>
              <a:latin typeface="Calibri" charset="0"/>
              <a:ea typeface="ＭＳ Ｐゴシック" charset="0"/>
              <a:cs typeface="ＭＳ Ｐゴシック" charset="0"/>
            </a:endParaRPr>
          </a:p>
          <a:p>
            <a:pPr marL="514350" indent="-514350" eaLnBrk="1" hangingPunct="1">
              <a:lnSpc>
                <a:spcPct val="80000"/>
              </a:lnSpc>
              <a:defRPr/>
            </a:pPr>
            <a:endParaRPr lang="en-US" sz="800" dirty="0">
              <a:solidFill>
                <a:srgbClr val="898989"/>
              </a:solidFill>
              <a:latin typeface="Calibri" charset="0"/>
              <a:ea typeface="ＭＳ Ｐゴシック" charset="0"/>
              <a:cs typeface="ＭＳ Ｐゴシック" charset="0"/>
            </a:endParaRPr>
          </a:p>
          <a:p>
            <a:pPr marL="514350" indent="-514350" eaLnBrk="1" hangingPunct="1">
              <a:lnSpc>
                <a:spcPct val="80000"/>
              </a:lnSpc>
              <a:defRPr/>
            </a:pPr>
            <a:endParaRPr lang="en-US" sz="800" dirty="0">
              <a:solidFill>
                <a:srgbClr val="898989"/>
              </a:solidFill>
              <a:latin typeface="Calibri" charset="0"/>
              <a:ea typeface="ＭＳ Ｐゴシック" charset="0"/>
              <a:cs typeface="ＭＳ Ｐゴシック" charset="0"/>
            </a:endParaRPr>
          </a:p>
        </p:txBody>
      </p:sp>
      <p:sp>
        <p:nvSpPr>
          <p:cNvPr id="16387" name="Rectangle 6">
            <a:hlinkClick r:id="rId3"/>
          </p:cNvPr>
          <p:cNvSpPr>
            <a:spLocks noChangeArrowheads="1"/>
          </p:cNvSpPr>
          <p:nvPr/>
        </p:nvSpPr>
        <p:spPr bwMode="auto">
          <a:xfrm>
            <a:off x="304800" y="917575"/>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a:t>
            </a:r>
            <a:r>
              <a:rPr lang="en-US" sz="1800" dirty="0" smtClean="0"/>
              <a:t>108syl19f.html</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533400" y="228600"/>
            <a:ext cx="7772400" cy="1162050"/>
          </a:xfrm>
        </p:spPr>
        <p:txBody>
          <a:bodyPr/>
          <a:lstStyle/>
          <a:p>
            <a:r>
              <a:rPr lang="en-US" sz="3600" dirty="0">
                <a:latin typeface="Calibri" charset="0"/>
                <a:ea typeface="ＭＳ Ｐゴシック" charset="0"/>
                <a:cs typeface="ＭＳ Ｐゴシック" charset="0"/>
              </a:rPr>
              <a:t>CONNECTIONS</a:t>
            </a:r>
            <a:br>
              <a:rPr lang="en-US" sz="3600" dirty="0">
                <a:latin typeface="Calibri" charset="0"/>
                <a:ea typeface="ＭＳ Ｐゴシック" charset="0"/>
                <a:cs typeface="ＭＳ Ｐゴシック" charset="0"/>
              </a:rPr>
            </a:br>
            <a:endParaRPr lang="en-US" sz="3200" dirty="0">
              <a:latin typeface="Helvetica" charset="0"/>
              <a:ea typeface="ＭＳ Ｐゴシック" charset="0"/>
              <a:cs typeface="ＭＳ Ｐゴシック" charset="0"/>
            </a:endParaRPr>
          </a:p>
        </p:txBody>
      </p:sp>
      <p:sp>
        <p:nvSpPr>
          <p:cNvPr id="28674" name="Rectangle 3"/>
          <p:cNvSpPr>
            <a:spLocks noGrp="1" noChangeArrowheads="1"/>
          </p:cNvSpPr>
          <p:nvPr>
            <p:ph type="body" idx="1"/>
          </p:nvPr>
        </p:nvSpPr>
        <p:spPr>
          <a:xfrm>
            <a:off x="762000" y="1447800"/>
            <a:ext cx="7467600" cy="4114800"/>
          </a:xfrm>
        </p:spPr>
        <p:txBody>
          <a:bodyPr/>
          <a:lstStyle/>
          <a:p>
            <a:pPr marL="514350" indent="-514350">
              <a:buFont typeface="Symbol" charset="0"/>
              <a:buNone/>
            </a:pPr>
            <a:r>
              <a:rPr lang="en-US" sz="2800" dirty="0">
                <a:latin typeface="Calibri" charset="0"/>
                <a:ea typeface="ＭＳ Ｐゴシック" charset="0"/>
                <a:cs typeface="ＭＳ Ｐゴシック" charset="0"/>
              </a:rPr>
              <a:t>I personally have or have easy (24/7) access to: </a:t>
            </a:r>
          </a:p>
          <a:p>
            <a:pPr marL="514350" indent="-514350">
              <a:buFont typeface="Calibri" charset="0"/>
              <a:buAutoNum type="alphaUcPeriod"/>
            </a:pPr>
            <a:r>
              <a:rPr lang="en-US" sz="2400" dirty="0">
                <a:latin typeface="Calibri" charset="0"/>
                <a:ea typeface="ＭＳ Ｐゴシック" charset="0"/>
                <a:cs typeface="ＭＳ Ｐゴシック" charset="0"/>
              </a:rPr>
              <a:t>a smart phone</a:t>
            </a:r>
          </a:p>
          <a:p>
            <a:pPr marL="514350" indent="-514350">
              <a:buFont typeface="Calibri" charset="0"/>
              <a:buAutoNum type="alphaUcPeriod"/>
            </a:pPr>
            <a:r>
              <a:rPr lang="en-US" sz="2400" dirty="0">
                <a:latin typeface="Calibri" charset="0"/>
                <a:ea typeface="ＭＳ Ｐゴシック" charset="0"/>
                <a:cs typeface="ＭＳ Ｐゴシック" charset="0"/>
              </a:rPr>
              <a:t>a personal computer</a:t>
            </a:r>
          </a:p>
          <a:p>
            <a:pPr marL="514350" indent="-514350">
              <a:buFont typeface="Calibri" charset="0"/>
              <a:buAutoNum type="alphaUcPeriod"/>
            </a:pPr>
            <a:r>
              <a:rPr lang="en-US" sz="2400" dirty="0">
                <a:latin typeface="Calibri" charset="0"/>
                <a:ea typeface="ＭＳ Ｐゴシック" charset="0"/>
                <a:cs typeface="ＭＳ Ｐゴシック" charset="0"/>
              </a:rPr>
              <a:t>the Internet</a:t>
            </a:r>
          </a:p>
          <a:p>
            <a:pPr marL="514350" indent="-514350">
              <a:buFont typeface="Calibri" charset="0"/>
              <a:buAutoNum type="alphaUcPeriod"/>
            </a:pPr>
            <a:r>
              <a:rPr lang="en-US" sz="2400" dirty="0">
                <a:latin typeface="Calibri" charset="0"/>
                <a:ea typeface="ＭＳ Ｐゴシック" charset="0"/>
                <a:cs typeface="ＭＳ Ｐゴシック" charset="0"/>
              </a:rPr>
              <a:t>a printer</a:t>
            </a:r>
          </a:p>
          <a:p>
            <a:pPr marL="514350" indent="-514350">
              <a:buFont typeface="Arial" charset="0"/>
              <a:buNone/>
            </a:pPr>
            <a:endParaRPr lang="en-US" sz="2800" dirty="0">
              <a:latin typeface="Calibri" charset="0"/>
              <a:ea typeface="ＭＳ Ｐゴシック" charset="0"/>
              <a:cs typeface="ＭＳ Ｐゴシック" charset="0"/>
            </a:endParaRPr>
          </a:p>
          <a:p>
            <a:pPr marL="514350" indent="-514350">
              <a:buFont typeface="Symbol" charset="0"/>
              <a:buChar char="·"/>
            </a:pPr>
            <a:endParaRPr lang="en-US" sz="2800" dirty="0">
              <a:latin typeface="Calibri" charset="0"/>
              <a:ea typeface="ＭＳ Ｐゴシック" charset="0"/>
              <a:cs typeface="ＭＳ Ｐゴシック" charset="0"/>
            </a:endParaRPr>
          </a:p>
          <a:p>
            <a:pPr marL="514350" indent="-514350">
              <a:buFont typeface="Monotype Sorts" charset="0"/>
              <a:buNone/>
            </a:pPr>
            <a:endParaRPr lang="en-US" sz="2000" dirty="0">
              <a:latin typeface="Calibri" charset="0"/>
              <a:ea typeface="ＭＳ Ｐゴシック" charset="0"/>
              <a:cs typeface="ＭＳ Ｐゴシック" charset="0"/>
            </a:endParaRPr>
          </a:p>
        </p:txBody>
      </p:sp>
      <p:graphicFrame>
        <p:nvGraphicFramePr>
          <p:cNvPr id="28675"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8712" name="Equation" r:id="rId4" imgW="6515100" imgH="4394200" progId="Equation.3">
                  <p:embed/>
                </p:oleObj>
              </mc:Choice>
              <mc:Fallback>
                <p:oleObj name="Equation" r:id="rId4" imgW="6515100" imgH="4394200" progId="Equation.3">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TextBox 6"/>
          <p:cNvSpPr txBox="1">
            <a:spLocks noChangeArrowheads="1"/>
          </p:cNvSpPr>
          <p:nvPr/>
        </p:nvSpPr>
        <p:spPr bwMode="auto">
          <a:xfrm>
            <a:off x="533400" y="3962400"/>
            <a:ext cx="8262938" cy="23083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dirty="0"/>
              <a:t>If you </a:t>
            </a:r>
            <a:r>
              <a:rPr lang="en-US" i="1" dirty="0">
                <a:solidFill>
                  <a:srgbClr val="FF0000"/>
                </a:solidFill>
              </a:rPr>
              <a:t>DO </a:t>
            </a:r>
            <a:r>
              <a:rPr lang="en-US" i="1" dirty="0" smtClean="0">
                <a:solidFill>
                  <a:srgbClr val="FF0000"/>
                </a:solidFill>
              </a:rPr>
              <a:t>NOT </a:t>
            </a:r>
            <a:r>
              <a:rPr lang="en-US" i="1" dirty="0" smtClean="0"/>
              <a:t>have a smartphone or </a:t>
            </a:r>
            <a:r>
              <a:rPr lang="en-US" i="1" dirty="0">
                <a:solidFill>
                  <a:srgbClr val="FF0000"/>
                </a:solidFill>
              </a:rPr>
              <a:t>DO NOT </a:t>
            </a:r>
            <a:r>
              <a:rPr lang="en-US" i="1" dirty="0" smtClean="0"/>
              <a:t> </a:t>
            </a:r>
            <a:r>
              <a:rPr lang="en-US" i="1" dirty="0"/>
              <a:t>have </a:t>
            </a:r>
            <a:r>
              <a:rPr lang="en-US" i="1" dirty="0" smtClean="0"/>
              <a:t>easy access </a:t>
            </a:r>
            <a:r>
              <a:rPr lang="en-US" i="1" dirty="0"/>
              <a:t>to B.), C.), or D.</a:t>
            </a:r>
            <a:r>
              <a:rPr lang="en-US" i="1" dirty="0" smtClean="0"/>
              <a:t>), please </a:t>
            </a:r>
            <a:r>
              <a:rPr lang="en-US" i="1" dirty="0"/>
              <a:t>make an appointment to meet with Dr. R. as soon as possible to get more information and work out a plan to conveniently use them</a:t>
            </a:r>
            <a:r>
              <a:rPr lang="en-US" i="1" dirty="0" smtClean="0"/>
              <a:t>. It is essential that you can use certain technology</a:t>
            </a:r>
            <a:r>
              <a:rPr lang="en-US" i="1" dirty="0"/>
              <a:t>;</a:t>
            </a:r>
            <a:r>
              <a:rPr lang="en-US" i="1" dirty="0" smtClean="0"/>
              <a:t> </a:t>
            </a:r>
            <a:r>
              <a:rPr lang="en-US" i="1" dirty="0"/>
              <a:t>a</a:t>
            </a:r>
            <a:r>
              <a:rPr lang="en-US" i="1" dirty="0" smtClean="0"/>
              <a:t>ll but smartphones are available for use on the DVC campus.</a:t>
            </a:r>
            <a:endParaRPr lang="en-US" i="1" dirty="0"/>
          </a:p>
        </p:txBody>
      </p:sp>
      <p:sp>
        <p:nvSpPr>
          <p:cNvPr id="28677" name="TextBox 8"/>
          <p:cNvSpPr txBox="1">
            <a:spLocks noChangeArrowheads="1"/>
          </p:cNvSpPr>
          <p:nvPr/>
        </p:nvSpPr>
        <p:spPr bwMode="auto">
          <a:xfrm>
            <a:off x="2217420" y="895290"/>
            <a:ext cx="4438458" cy="4001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i="1" dirty="0">
                <a:solidFill>
                  <a:srgbClr val="953735"/>
                </a:solidFill>
              </a:rPr>
              <a:t>Show of </a:t>
            </a:r>
            <a:r>
              <a:rPr lang="en-US" sz="2000" i="1" dirty="0" smtClean="0">
                <a:solidFill>
                  <a:srgbClr val="953735"/>
                </a:solidFill>
              </a:rPr>
              <a:t>hands for each choice (A-D)</a:t>
            </a:r>
            <a:endParaRPr lang="en-US" sz="2000" i="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132344"/>
            <a:ext cx="3657600" cy="2677656"/>
          </a:xfrm>
          <a:prstGeom prst="rect">
            <a:avLst/>
          </a:prstGeom>
          <a:noFill/>
        </p:spPr>
        <p:txBody>
          <a:bodyPr wrap="square" rtlCol="0">
            <a:spAutoFit/>
          </a:bodyPr>
          <a:lstStyle/>
          <a:p>
            <a:pPr algn="ctr"/>
            <a:r>
              <a:rPr lang="en-US" b="1" dirty="0" smtClean="0">
                <a:solidFill>
                  <a:srgbClr val="FF0000"/>
                </a:solidFill>
              </a:rPr>
              <a:t>Take out your smart phone. </a:t>
            </a:r>
          </a:p>
          <a:p>
            <a:pPr algn="ctr"/>
            <a:endParaRPr lang="en-US" b="1" dirty="0">
              <a:solidFill>
                <a:srgbClr val="FF0000"/>
              </a:solidFill>
            </a:endParaRPr>
          </a:p>
          <a:p>
            <a:pPr algn="ctr"/>
            <a:r>
              <a:rPr lang="en-US" b="1" dirty="0" smtClean="0">
                <a:solidFill>
                  <a:srgbClr val="FF0000"/>
                </a:solidFill>
              </a:rPr>
              <a:t>If you don’t have it with you, introduce yourself to a class mate and share theirs.</a:t>
            </a:r>
            <a:endParaRPr lang="en-US" b="1" dirty="0">
              <a:solidFill>
                <a:srgbClr val="FF0000"/>
              </a:solidFill>
            </a:endParaRPr>
          </a:p>
        </p:txBody>
      </p:sp>
      <p:sp>
        <p:nvSpPr>
          <p:cNvPr id="3" name="TextBox 2"/>
          <p:cNvSpPr txBox="1"/>
          <p:nvPr/>
        </p:nvSpPr>
        <p:spPr>
          <a:xfrm>
            <a:off x="609600" y="4170717"/>
            <a:ext cx="3886200" cy="1569660"/>
          </a:xfrm>
          <a:prstGeom prst="rect">
            <a:avLst/>
          </a:prstGeom>
          <a:noFill/>
        </p:spPr>
        <p:txBody>
          <a:bodyPr wrap="square" rtlCol="0">
            <a:spAutoFit/>
          </a:bodyPr>
          <a:lstStyle/>
          <a:p>
            <a:r>
              <a:rPr lang="en-US" dirty="0" smtClean="0"/>
              <a:t>Open DVC </a:t>
            </a:r>
            <a:r>
              <a:rPr lang="en-US" dirty="0" err="1" smtClean="0"/>
              <a:t>wifi</a:t>
            </a:r>
            <a:r>
              <a:rPr lang="en-US" dirty="0" smtClean="0"/>
              <a:t>.</a:t>
            </a:r>
          </a:p>
          <a:p>
            <a:r>
              <a:rPr lang="en-US" dirty="0" smtClean="0"/>
              <a:t>Connect to the Internet.</a:t>
            </a:r>
          </a:p>
          <a:p>
            <a:r>
              <a:rPr lang="en-US" dirty="0" smtClean="0"/>
              <a:t>Go to:</a:t>
            </a:r>
          </a:p>
          <a:p>
            <a:endParaRPr lang="en-US" dirty="0"/>
          </a:p>
        </p:txBody>
      </p:sp>
      <p:sp>
        <p:nvSpPr>
          <p:cNvPr id="9" name="Rectangle 6">
            <a:hlinkClick r:id="rId3"/>
          </p:cNvPr>
          <p:cNvSpPr>
            <a:spLocks noChangeArrowheads="1"/>
          </p:cNvSpPr>
          <p:nvPr/>
        </p:nvSpPr>
        <p:spPr bwMode="auto">
          <a:xfrm>
            <a:off x="533400" y="5257800"/>
            <a:ext cx="845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dirty="0">
                <a:solidFill>
                  <a:srgbClr val="0000FF"/>
                </a:solidFill>
              </a:rPr>
              <a:t>http://</a:t>
            </a:r>
            <a:r>
              <a:rPr lang="en-US" sz="2800" dirty="0" err="1">
                <a:solidFill>
                  <a:srgbClr val="0000FF"/>
                </a:solidFill>
              </a:rPr>
              <a:t>chemconnections.org</a:t>
            </a:r>
            <a:r>
              <a:rPr lang="en-US" sz="2800" dirty="0">
                <a:solidFill>
                  <a:srgbClr val="0000FF"/>
                </a:solidFill>
              </a:rPr>
              <a:t>/general/chem108/</a:t>
            </a:r>
          </a:p>
        </p:txBody>
      </p:sp>
      <p:sp>
        <p:nvSpPr>
          <p:cNvPr id="10" name="Rectangle 9"/>
          <p:cNvSpPr/>
          <p:nvPr/>
        </p:nvSpPr>
        <p:spPr>
          <a:xfrm>
            <a:off x="3352800" y="5950803"/>
            <a:ext cx="2733140" cy="830997"/>
          </a:xfrm>
          <a:prstGeom prst="rect">
            <a:avLst/>
          </a:prstGeom>
        </p:spPr>
        <p:txBody>
          <a:bodyPr wrap="none">
            <a:spAutoFit/>
          </a:bodyPr>
          <a:lstStyle/>
          <a:p>
            <a:pPr algn="ctr"/>
            <a:r>
              <a:rPr lang="en-US" b="1" dirty="0" smtClean="0">
                <a:solidFill>
                  <a:srgbClr val="FF0000"/>
                </a:solidFill>
              </a:rPr>
              <a:t>Click on Syllabus</a:t>
            </a:r>
          </a:p>
          <a:p>
            <a:pPr algn="ctr"/>
            <a:r>
              <a:rPr lang="en-US" b="1" dirty="0" smtClean="0">
                <a:solidFill>
                  <a:srgbClr val="FF0000"/>
                </a:solidFill>
              </a:rPr>
              <a:t>link</a:t>
            </a:r>
            <a:endParaRPr lang="en-US" dirty="0"/>
          </a:p>
        </p:txBody>
      </p:sp>
      <p:pic>
        <p:nvPicPr>
          <p:cNvPr id="6" name="Picture 5" descr="Screen Shot 2019-07-11 at 12.39.5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998183"/>
            <a:ext cx="4761443" cy="3954817"/>
          </a:xfrm>
          <a:prstGeom prst="rect">
            <a:avLst/>
          </a:prstGeom>
          <a:ln>
            <a:solidFill>
              <a:schemeClr val="tx1"/>
            </a:solidFill>
          </a:ln>
        </p:spPr>
      </p:pic>
    </p:spTree>
    <p:extLst>
      <p:ext uri="{BB962C8B-B14F-4D97-AF65-F5344CB8AC3E}">
        <p14:creationId xmlns:p14="http://schemas.microsoft.com/office/powerpoint/2010/main" val="195916661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a:xfrm>
            <a:off x="685800" y="-228600"/>
            <a:ext cx="7772400" cy="1470025"/>
          </a:xfrm>
        </p:spPr>
        <p:txBody>
          <a:bodyPr/>
          <a:lstStyle/>
          <a:p>
            <a:pPr eaLnBrk="1" hangingPunct="1"/>
            <a:r>
              <a:rPr lang="en-US">
                <a:latin typeface="Calibri" charset="0"/>
                <a:ea typeface="ＭＳ Ｐゴシック" charset="0"/>
                <a:cs typeface="ＭＳ Ｐゴシック" charset="0"/>
              </a:rPr>
              <a:t>Chem 108</a:t>
            </a:r>
            <a:endParaRPr lang="en-US" sz="3200">
              <a:latin typeface="Calibri" charset="0"/>
              <a:ea typeface="ＭＳ Ｐゴシック" charset="0"/>
              <a:cs typeface="ＭＳ Ｐゴシック" charset="0"/>
            </a:endParaRPr>
          </a:p>
        </p:txBody>
      </p:sp>
      <p:sp>
        <p:nvSpPr>
          <p:cNvPr id="2" name="Rectangle 1"/>
          <p:cNvSpPr/>
          <p:nvPr/>
        </p:nvSpPr>
        <p:spPr>
          <a:xfrm>
            <a:off x="3581400" y="1365930"/>
            <a:ext cx="1450487" cy="830997"/>
          </a:xfrm>
          <a:prstGeom prst="rect">
            <a:avLst/>
          </a:prstGeom>
        </p:spPr>
        <p:txBody>
          <a:bodyPr wrap="none">
            <a:spAutoFit/>
          </a:bodyPr>
          <a:lstStyle/>
          <a:p>
            <a:pPr algn="ctr"/>
            <a:r>
              <a:rPr lang="en-US" b="1" dirty="0" smtClean="0">
                <a:solidFill>
                  <a:srgbClr val="FF0000"/>
                </a:solidFill>
              </a:rPr>
              <a:t>Syllabus</a:t>
            </a:r>
          </a:p>
          <a:p>
            <a:pPr algn="ctr"/>
            <a:r>
              <a:rPr lang="en-US" b="1" dirty="0" smtClean="0">
                <a:solidFill>
                  <a:srgbClr val="FF0000"/>
                </a:solidFill>
              </a:rPr>
              <a:t>link</a:t>
            </a:r>
            <a:endParaRPr lang="en-US" dirty="0"/>
          </a:p>
        </p:txBody>
      </p:sp>
      <p:sp>
        <p:nvSpPr>
          <p:cNvPr id="16387" name="Rectangle 6">
            <a:hlinkClick r:id="rId3"/>
          </p:cNvPr>
          <p:cNvSpPr>
            <a:spLocks noChangeArrowheads="1"/>
          </p:cNvSpPr>
          <p:nvPr/>
        </p:nvSpPr>
        <p:spPr bwMode="auto">
          <a:xfrm>
            <a:off x="304800" y="917575"/>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a:t>
            </a:r>
            <a:r>
              <a:rPr lang="en-US" sz="1800" dirty="0" smtClean="0"/>
              <a:t>108syl19f.html</a:t>
            </a:r>
            <a:endParaRPr lang="en-US" sz="1800" dirty="0"/>
          </a:p>
        </p:txBody>
      </p:sp>
      <p:pic>
        <p:nvPicPr>
          <p:cNvPr id="3" name="Picture 2" descr="Screen Shot 2019-07-11 at 12.52.1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9470" y="2314692"/>
            <a:ext cx="5795730" cy="3781308"/>
          </a:xfrm>
          <a:prstGeom prst="rect">
            <a:avLst/>
          </a:prstGeom>
          <a:ln>
            <a:solidFill>
              <a:schemeClr val="tx1"/>
            </a:solidFill>
          </a:ln>
        </p:spPr>
      </p:pic>
    </p:spTree>
    <p:extLst>
      <p:ext uri="{BB962C8B-B14F-4D97-AF65-F5344CB8AC3E}">
        <p14:creationId xmlns:p14="http://schemas.microsoft.com/office/powerpoint/2010/main" val="21039791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533400" y="228600"/>
            <a:ext cx="7772400" cy="1162050"/>
          </a:xfrm>
        </p:spPr>
        <p:txBody>
          <a:bodyPr/>
          <a:lstStyle/>
          <a:p>
            <a:r>
              <a:rPr lang="en-US" sz="3600">
                <a:latin typeface="Calibri" charset="0"/>
                <a:ea typeface="ＭＳ Ｐゴシック" charset="0"/>
                <a:cs typeface="ＭＳ Ｐゴシック" charset="0"/>
              </a:rPr>
              <a:t>CONNECTIONS</a:t>
            </a:r>
            <a:br>
              <a:rPr lang="en-US" sz="3600">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Chemistry, STEM &amp; Applications</a:t>
            </a:r>
            <a:endParaRPr lang="en-US" sz="3200">
              <a:latin typeface="Helvetica" charset="0"/>
              <a:ea typeface="ＭＳ Ｐゴシック" charset="0"/>
              <a:cs typeface="ＭＳ Ｐゴシック" charset="0"/>
            </a:endParaRPr>
          </a:p>
        </p:txBody>
      </p:sp>
      <p:sp>
        <p:nvSpPr>
          <p:cNvPr id="18434" name="Rectangle 3"/>
          <p:cNvSpPr>
            <a:spLocks noGrp="1" noChangeArrowheads="1"/>
          </p:cNvSpPr>
          <p:nvPr>
            <p:ph type="body" idx="1"/>
          </p:nvPr>
        </p:nvSpPr>
        <p:spPr>
          <a:xfrm>
            <a:off x="1524000" y="1676400"/>
            <a:ext cx="6705600" cy="4114800"/>
          </a:xfrm>
        </p:spPr>
        <p:txBody>
          <a:bodyPr/>
          <a:lstStyle/>
          <a:p>
            <a:pPr marL="514350" indent="-514350">
              <a:buFont typeface="Symbol" charset="0"/>
              <a:buNone/>
            </a:pPr>
            <a:r>
              <a:rPr lang="en-US" sz="2800">
                <a:latin typeface="Calibri" charset="0"/>
                <a:ea typeface="ＭＳ Ｐゴシック" charset="0"/>
                <a:cs typeface="ＭＳ Ｐゴシック" charset="0"/>
              </a:rPr>
              <a:t>Why am I enrolling in CHEM 108? </a:t>
            </a:r>
          </a:p>
          <a:p>
            <a:pPr marL="514350" indent="-514350">
              <a:buFont typeface="Calibri" charset="0"/>
              <a:buAutoNum type="alphaUcPeriod"/>
            </a:pPr>
            <a:r>
              <a:rPr lang="en-US" sz="2400">
                <a:latin typeface="Calibri" charset="0"/>
                <a:ea typeface="ＭＳ Ｐゴシック" charset="0"/>
                <a:cs typeface="ＭＳ Ｐゴシック" charset="0"/>
              </a:rPr>
              <a:t>It is a required course that is needed to meet my higher education goals. I have to take it.</a:t>
            </a:r>
          </a:p>
          <a:p>
            <a:pPr marL="514350" indent="-514350">
              <a:buFont typeface="Calibri" charset="0"/>
              <a:buAutoNum type="alphaUcPeriod"/>
            </a:pPr>
            <a:r>
              <a:rPr lang="en-US" sz="2400">
                <a:latin typeface="Calibri" charset="0"/>
                <a:ea typeface="ＭＳ Ｐゴシック" charset="0"/>
                <a:cs typeface="ＭＳ Ｐゴシック" charset="0"/>
              </a:rPr>
              <a:t>Chemistry is very easy to me and I need the 4 credit A to boost my GPA.</a:t>
            </a:r>
          </a:p>
          <a:p>
            <a:pPr marL="514350" indent="-514350">
              <a:buFont typeface="Calibri" charset="0"/>
              <a:buAutoNum type="alphaUcPeriod"/>
            </a:pPr>
            <a:r>
              <a:rPr lang="en-US" sz="2400">
                <a:latin typeface="Calibri" charset="0"/>
                <a:ea typeface="ＭＳ Ｐゴシック" charset="0"/>
                <a:cs typeface="ＭＳ Ｐゴシック" charset="0"/>
              </a:rPr>
              <a:t>I am very interested in science and chemistry.</a:t>
            </a:r>
          </a:p>
          <a:p>
            <a:pPr marL="514350" indent="-514350">
              <a:buFont typeface="Calibri" charset="0"/>
              <a:buAutoNum type="alphaUcPeriod"/>
            </a:pPr>
            <a:r>
              <a:rPr lang="en-US" sz="2400">
                <a:latin typeface="Calibri" charset="0"/>
                <a:ea typeface="ＭＳ Ｐゴシック" charset="0"/>
                <a:cs typeface="ＭＳ Ｐゴシック" charset="0"/>
              </a:rPr>
              <a:t>I</a:t>
            </a:r>
            <a:r>
              <a:rPr lang="ja-JP" altLang="en-US" sz="2400">
                <a:latin typeface="Calibri" charset="0"/>
                <a:ea typeface="ＭＳ Ｐゴシック" charset="0"/>
                <a:cs typeface="ＭＳ Ｐゴシック" charset="0"/>
              </a:rPr>
              <a:t>’</a:t>
            </a:r>
            <a:r>
              <a:rPr lang="en-US" altLang="ja-JP" sz="2400">
                <a:latin typeface="Calibri" charset="0"/>
                <a:ea typeface="ＭＳ Ｐゴシック" charset="0"/>
                <a:cs typeface="ＭＳ Ｐゴシック" charset="0"/>
              </a:rPr>
              <a:t>m not sure.</a:t>
            </a:r>
          </a:p>
          <a:p>
            <a:pPr marL="514350" indent="-514350">
              <a:buFont typeface="Symbol" charset="0"/>
              <a:buChar char="·"/>
            </a:pPr>
            <a:endParaRPr lang="en-US" sz="2800">
              <a:latin typeface="Calibri" charset="0"/>
              <a:ea typeface="ＭＳ Ｐゴシック" charset="0"/>
              <a:cs typeface="ＭＳ Ｐゴシック" charset="0"/>
            </a:endParaRPr>
          </a:p>
          <a:p>
            <a:pPr marL="514350" indent="-514350">
              <a:buFont typeface="Symbol" charset="0"/>
              <a:buChar char="·"/>
            </a:pPr>
            <a:endParaRPr lang="en-US" sz="2800">
              <a:latin typeface="Calibri" charset="0"/>
              <a:ea typeface="ＭＳ Ｐゴシック" charset="0"/>
              <a:cs typeface="ＭＳ Ｐゴシック" charset="0"/>
            </a:endParaRPr>
          </a:p>
          <a:p>
            <a:pPr marL="514350" indent="-514350">
              <a:buFont typeface="Monotype Sorts" charset="0"/>
              <a:buNone/>
            </a:pPr>
            <a:endParaRPr lang="en-US" sz="2000">
              <a:latin typeface="Calibri" charset="0"/>
              <a:ea typeface="ＭＳ Ｐゴシック" charset="0"/>
              <a:cs typeface="ＭＳ Ｐゴシック" charset="0"/>
            </a:endParaRPr>
          </a:p>
        </p:txBody>
      </p:sp>
      <p:graphicFrame>
        <p:nvGraphicFramePr>
          <p:cNvPr id="18435" name="Object 2"/>
          <p:cNvGraphicFramePr>
            <a:graphicFrameLocks/>
          </p:cNvGraphicFramePr>
          <p:nvPr/>
        </p:nvGraphicFramePr>
        <p:xfrm>
          <a:off x="533400" y="5943600"/>
          <a:ext cx="685800" cy="762000"/>
        </p:xfrm>
        <a:graphic>
          <a:graphicData uri="http://schemas.openxmlformats.org/presentationml/2006/ole">
            <mc:AlternateContent xmlns:mc="http://schemas.openxmlformats.org/markup-compatibility/2006">
              <mc:Choice xmlns:v="urn:schemas-microsoft-com:vml" Requires="v">
                <p:oleObj spid="_x0000_s18497"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943600"/>
                        <a:ext cx="685800" cy="7620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8436"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8498"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8437" name="TextBox 8"/>
          <p:cNvSpPr txBox="1">
            <a:spLocks noChangeArrowheads="1"/>
          </p:cNvSpPr>
          <p:nvPr/>
        </p:nvSpPr>
        <p:spPr bwMode="auto">
          <a:xfrm>
            <a:off x="284163" y="4953000"/>
            <a:ext cx="8705850"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i="1">
                <a:solidFill>
                  <a:srgbClr val="953735"/>
                </a:solidFill>
              </a:rPr>
              <a:t>Show of hands; i-clickers or Reef App to be used in future class meetings.)</a:t>
            </a:r>
          </a:p>
          <a:p>
            <a:pPr algn="ctr" eaLnBrk="1" hangingPunct="1"/>
            <a:r>
              <a:rPr lang="en-US" sz="2000" i="1"/>
              <a:t>https://app.reef-education.com/#/account/create</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533400" y="228600"/>
            <a:ext cx="7772400" cy="1162050"/>
          </a:xfrm>
        </p:spPr>
        <p:txBody>
          <a:bodyPr/>
          <a:lstStyle/>
          <a:p>
            <a:r>
              <a:rPr lang="en-US" sz="3600">
                <a:latin typeface="Calibri" charset="0"/>
                <a:ea typeface="ＭＳ Ｐゴシック" charset="0"/>
                <a:cs typeface="ＭＳ Ｐゴシック" charset="0"/>
              </a:rPr>
              <a:t>CONNECTIONS</a:t>
            </a:r>
            <a:br>
              <a:rPr lang="en-US" sz="3600">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Chemistry, STEM &amp; Applications</a:t>
            </a:r>
            <a:endParaRPr lang="en-US" sz="3200">
              <a:latin typeface="Helvetica" charset="0"/>
              <a:ea typeface="ＭＳ Ｐゴシック" charset="0"/>
              <a:cs typeface="ＭＳ Ｐゴシック" charset="0"/>
            </a:endParaRPr>
          </a:p>
        </p:txBody>
      </p:sp>
      <p:sp>
        <p:nvSpPr>
          <p:cNvPr id="22530" name="Rectangle 3"/>
          <p:cNvSpPr>
            <a:spLocks noGrp="1" noChangeArrowheads="1"/>
          </p:cNvSpPr>
          <p:nvPr>
            <p:ph type="body" idx="1"/>
          </p:nvPr>
        </p:nvSpPr>
        <p:spPr>
          <a:xfrm>
            <a:off x="1524000" y="1447800"/>
            <a:ext cx="6705600" cy="4114800"/>
          </a:xfrm>
        </p:spPr>
        <p:txBody>
          <a:bodyPr/>
          <a:lstStyle/>
          <a:p>
            <a:pPr marL="514350" indent="-514350">
              <a:buFont typeface="Symbol" charset="0"/>
              <a:buNone/>
            </a:pPr>
            <a:r>
              <a:rPr lang="en-US" sz="2800" dirty="0">
                <a:latin typeface="Calibri" charset="0"/>
                <a:ea typeface="ＭＳ Ｐゴシック" charset="0"/>
                <a:cs typeface="ＭＳ Ｐゴシック" charset="0"/>
              </a:rPr>
              <a:t>My plan after completing </a:t>
            </a:r>
            <a:r>
              <a:rPr lang="en-US" sz="2800" dirty="0" err="1">
                <a:latin typeface="Calibri" charset="0"/>
                <a:ea typeface="ＭＳ Ｐゴシック" charset="0"/>
                <a:cs typeface="ＭＳ Ｐゴシック" charset="0"/>
              </a:rPr>
              <a:t>Chem</a:t>
            </a:r>
            <a:r>
              <a:rPr lang="en-US" sz="2800" dirty="0">
                <a:latin typeface="Calibri" charset="0"/>
                <a:ea typeface="ＭＳ Ｐゴシック" charset="0"/>
                <a:cs typeface="ＭＳ Ｐゴシック" charset="0"/>
              </a:rPr>
              <a:t> 108 is to: </a:t>
            </a:r>
          </a:p>
          <a:p>
            <a:pPr marL="514350" indent="-514350">
              <a:buFont typeface="Calibri" charset="0"/>
              <a:buAutoNum type="alphaUcPeriod"/>
            </a:pPr>
            <a:r>
              <a:rPr lang="en-US" sz="2400" dirty="0">
                <a:latin typeface="Calibri" charset="0"/>
                <a:ea typeface="ＭＳ Ｐゴシック" charset="0"/>
                <a:cs typeface="ＭＳ Ｐゴシック" charset="0"/>
              </a:rPr>
              <a:t>take </a:t>
            </a:r>
            <a:r>
              <a:rPr lang="en-US" sz="2400" i="1" dirty="0">
                <a:solidFill>
                  <a:srgbClr val="800000"/>
                </a:solidFill>
                <a:latin typeface="Calibri" charset="0"/>
                <a:ea typeface="ＭＳ Ｐゴシック" charset="0"/>
                <a:cs typeface="ＭＳ Ｐゴシック" charset="0"/>
              </a:rPr>
              <a:t>General Chemistry </a:t>
            </a:r>
            <a:r>
              <a:rPr lang="en-US" sz="2400" i="1" dirty="0">
                <a:latin typeface="Calibri" charset="0"/>
                <a:ea typeface="ＭＳ Ｐゴシック" charset="0"/>
                <a:cs typeface="ＭＳ Ｐゴシック" charset="0"/>
              </a:rPr>
              <a:t>: </a:t>
            </a:r>
            <a:r>
              <a:rPr lang="en-US" sz="2400" dirty="0">
                <a:latin typeface="Calibri" charset="0"/>
                <a:ea typeface="ＭＳ Ｐゴシック" charset="0"/>
                <a:cs typeface="ＭＳ Ｐゴシック" charset="0"/>
              </a:rPr>
              <a:t>(If @ DVC: </a:t>
            </a:r>
            <a:r>
              <a:rPr lang="en-US" sz="2400" dirty="0" err="1">
                <a:latin typeface="Calibri" charset="0"/>
                <a:ea typeface="ＭＳ Ｐゴシック" charset="0"/>
                <a:cs typeface="ＭＳ Ｐゴシック" charset="0"/>
              </a:rPr>
              <a:t>Chem</a:t>
            </a:r>
            <a:r>
              <a:rPr lang="en-US" sz="2400" dirty="0">
                <a:latin typeface="Calibri" charset="0"/>
                <a:ea typeface="ＭＳ Ｐゴシック" charset="0"/>
                <a:cs typeface="ＭＳ Ｐゴシック" charset="0"/>
              </a:rPr>
              <a:t> 120)</a:t>
            </a:r>
          </a:p>
          <a:p>
            <a:pPr marL="514350" indent="-514350">
              <a:buFont typeface="Calibri" charset="0"/>
              <a:buAutoNum type="alphaUcPeriod"/>
            </a:pPr>
            <a:r>
              <a:rPr lang="en-US" sz="2400" dirty="0">
                <a:latin typeface="Calibri" charset="0"/>
                <a:ea typeface="ＭＳ Ｐゴシック" charset="0"/>
                <a:cs typeface="ＭＳ Ｐゴシック" charset="0"/>
              </a:rPr>
              <a:t>take </a:t>
            </a:r>
            <a:r>
              <a:rPr lang="en-US" sz="2400" i="1" dirty="0">
                <a:solidFill>
                  <a:srgbClr val="800000"/>
                </a:solidFill>
                <a:latin typeface="Calibri" charset="0"/>
                <a:ea typeface="ＭＳ Ｐゴシック" charset="0"/>
                <a:cs typeface="ＭＳ Ｐゴシック" charset="0"/>
              </a:rPr>
              <a:t>Integrated Inorganic, Organic, and Biological Chemistry</a:t>
            </a:r>
            <a:r>
              <a:rPr lang="en-US" sz="2400" i="1" dirty="0">
                <a:latin typeface="Calibri" charset="0"/>
                <a:ea typeface="ＭＳ Ｐゴシック" charset="0"/>
                <a:cs typeface="ＭＳ Ｐゴシック" charset="0"/>
              </a:rPr>
              <a:t>: </a:t>
            </a:r>
            <a:r>
              <a:rPr lang="en-US" sz="2400" dirty="0">
                <a:latin typeface="Calibri" charset="0"/>
                <a:ea typeface="ＭＳ Ｐゴシック" charset="0"/>
                <a:cs typeface="ＭＳ Ｐゴシック" charset="0"/>
              </a:rPr>
              <a:t>(If @ DVC: </a:t>
            </a:r>
            <a:r>
              <a:rPr lang="en-US" sz="2400" dirty="0" err="1">
                <a:latin typeface="Calibri" charset="0"/>
                <a:ea typeface="ＭＳ Ｐゴシック" charset="0"/>
                <a:cs typeface="ＭＳ Ｐゴシック" charset="0"/>
              </a:rPr>
              <a:t>Chem</a:t>
            </a:r>
            <a:r>
              <a:rPr lang="en-US" sz="2400" dirty="0">
                <a:latin typeface="Calibri" charset="0"/>
                <a:ea typeface="ＭＳ Ｐゴシック" charset="0"/>
                <a:cs typeface="ＭＳ Ｐゴシック" charset="0"/>
              </a:rPr>
              <a:t> 107)</a:t>
            </a:r>
          </a:p>
          <a:p>
            <a:pPr marL="514350" indent="-514350">
              <a:buFont typeface="Calibri" charset="0"/>
              <a:buAutoNum type="alphaUcPeriod"/>
            </a:pPr>
            <a:r>
              <a:rPr lang="en-US" sz="2400" dirty="0">
                <a:latin typeface="Calibri" charset="0"/>
                <a:ea typeface="ＭＳ Ｐゴシック" charset="0"/>
                <a:cs typeface="ＭＳ Ｐゴシック" charset="0"/>
              </a:rPr>
              <a:t>take </a:t>
            </a:r>
            <a:r>
              <a:rPr lang="en-US" sz="2400" i="1" dirty="0">
                <a:solidFill>
                  <a:srgbClr val="800000"/>
                </a:solidFill>
                <a:latin typeface="Calibri" charset="0"/>
                <a:ea typeface="ＭＳ Ｐゴシック" charset="0"/>
                <a:cs typeface="ＭＳ Ｐゴシック" charset="0"/>
              </a:rPr>
              <a:t>Introduction to Organic and Biochemistry</a:t>
            </a:r>
            <a:r>
              <a:rPr lang="en-US" sz="2400" i="1" dirty="0">
                <a:latin typeface="Calibri" charset="0"/>
                <a:ea typeface="ＭＳ Ｐゴシック" charset="0"/>
                <a:cs typeface="ＭＳ Ｐゴシック" charset="0"/>
              </a:rPr>
              <a:t>:</a:t>
            </a:r>
            <a:r>
              <a:rPr lang="en-US" sz="2400" i="1" dirty="0">
                <a:solidFill>
                  <a:srgbClr val="800000"/>
                </a:solidFill>
                <a:latin typeface="Calibri" charset="0"/>
                <a:ea typeface="ＭＳ Ｐゴシック" charset="0"/>
                <a:cs typeface="ＭＳ Ｐゴシック" charset="0"/>
              </a:rPr>
              <a:t> </a:t>
            </a:r>
            <a:r>
              <a:rPr lang="en-US" sz="2400" dirty="0">
                <a:latin typeface="Calibri" charset="0"/>
                <a:ea typeface="ＭＳ Ｐゴシック" charset="0"/>
                <a:cs typeface="ＭＳ Ｐゴシック" charset="0"/>
              </a:rPr>
              <a:t>(If @ DVC: </a:t>
            </a:r>
            <a:r>
              <a:rPr lang="en-US" sz="2400" dirty="0" err="1">
                <a:latin typeface="Calibri" charset="0"/>
                <a:ea typeface="ＭＳ Ｐゴシック" charset="0"/>
                <a:cs typeface="ＭＳ Ｐゴシック" charset="0"/>
              </a:rPr>
              <a:t>Chem</a:t>
            </a:r>
            <a:r>
              <a:rPr lang="en-US" sz="2400" dirty="0">
                <a:latin typeface="Calibri" charset="0"/>
                <a:ea typeface="ＭＳ Ｐゴシック" charset="0"/>
                <a:cs typeface="ＭＳ Ｐゴシック" charset="0"/>
              </a:rPr>
              <a:t> 109).</a:t>
            </a:r>
          </a:p>
          <a:p>
            <a:pPr marL="514350" indent="-514350">
              <a:buFont typeface="Calibri" charset="0"/>
              <a:buAutoNum type="alphaUcPeriod"/>
            </a:pPr>
            <a:r>
              <a:rPr lang="en-US" sz="2400" b="1" dirty="0">
                <a:solidFill>
                  <a:srgbClr val="800000"/>
                </a:solidFill>
                <a:latin typeface="Calibri" charset="0"/>
                <a:ea typeface="ＭＳ Ｐゴシック" charset="0"/>
                <a:cs typeface="ＭＳ Ｐゴシック" charset="0"/>
              </a:rPr>
              <a:t>NOT</a:t>
            </a:r>
            <a:r>
              <a:rPr lang="en-US" sz="2400" b="1" dirty="0">
                <a:latin typeface="Calibri" charset="0"/>
                <a:ea typeface="ＭＳ Ｐゴシック" charset="0"/>
                <a:cs typeface="ＭＳ Ｐゴシック" charset="0"/>
              </a:rPr>
              <a:t> </a:t>
            </a:r>
            <a:r>
              <a:rPr lang="en-US" sz="2400" dirty="0">
                <a:latin typeface="Calibri" charset="0"/>
                <a:ea typeface="ＭＳ Ｐゴシック" charset="0"/>
                <a:cs typeface="ＭＳ Ｐゴシック" charset="0"/>
              </a:rPr>
              <a:t>take other chemistry courses after </a:t>
            </a:r>
            <a:r>
              <a:rPr lang="en-US" sz="2400" dirty="0" err="1">
                <a:latin typeface="Calibri" charset="0"/>
                <a:ea typeface="ＭＳ Ｐゴシック" charset="0"/>
                <a:cs typeface="ＭＳ Ｐゴシック" charset="0"/>
              </a:rPr>
              <a:t>Chem</a:t>
            </a:r>
            <a:r>
              <a:rPr lang="en-US" sz="2400" dirty="0">
                <a:latin typeface="Calibri" charset="0"/>
                <a:ea typeface="ＭＳ Ｐゴシック" charset="0"/>
                <a:cs typeface="ＭＳ Ｐゴシック" charset="0"/>
              </a:rPr>
              <a:t> 108.</a:t>
            </a:r>
          </a:p>
          <a:p>
            <a:pPr marL="514350" indent="-514350">
              <a:buFont typeface="Symbol" charset="0"/>
              <a:buChar char="·"/>
            </a:pPr>
            <a:endParaRPr lang="en-US" sz="2800" dirty="0">
              <a:latin typeface="Calibri" charset="0"/>
              <a:ea typeface="ＭＳ Ｐゴシック" charset="0"/>
              <a:cs typeface="ＭＳ Ｐゴシック" charset="0"/>
            </a:endParaRPr>
          </a:p>
          <a:p>
            <a:pPr marL="514350" indent="-514350">
              <a:buFont typeface="Symbol" charset="0"/>
              <a:buChar char="·"/>
            </a:pPr>
            <a:endParaRPr lang="en-US" sz="2800" dirty="0">
              <a:latin typeface="Calibri" charset="0"/>
              <a:ea typeface="ＭＳ Ｐゴシック" charset="0"/>
              <a:cs typeface="ＭＳ Ｐゴシック" charset="0"/>
            </a:endParaRPr>
          </a:p>
          <a:p>
            <a:pPr marL="514350" indent="-514350">
              <a:buFont typeface="Monotype Sorts" charset="0"/>
              <a:buNone/>
            </a:pPr>
            <a:endParaRPr lang="en-US" sz="2000" dirty="0">
              <a:latin typeface="Calibri" charset="0"/>
              <a:ea typeface="ＭＳ Ｐゴシック" charset="0"/>
              <a:cs typeface="ＭＳ Ｐゴシック" charset="0"/>
            </a:endParaRPr>
          </a:p>
        </p:txBody>
      </p:sp>
      <p:graphicFrame>
        <p:nvGraphicFramePr>
          <p:cNvPr id="22532"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2566" name="Equation" r:id="rId4" imgW="6515100" imgH="4394200" progId="Equation.3">
                  <p:embed/>
                </p:oleObj>
              </mc:Choice>
              <mc:Fallback>
                <p:oleObj name="Equation" r:id="rId4" imgW="6515100" imgH="4394200" progId="Equation.3">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descr="Screen Shot 2019-01-11 at 2.39.40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7400" y="4945019"/>
            <a:ext cx="5334000" cy="693781"/>
          </a:xfrm>
          <a:prstGeom prst="rect">
            <a:avLst/>
          </a:prstGeom>
        </p:spPr>
      </p:pic>
      <p:sp>
        <p:nvSpPr>
          <p:cNvPr id="8" name="TextBox 8"/>
          <p:cNvSpPr txBox="1">
            <a:spLocks noChangeArrowheads="1"/>
          </p:cNvSpPr>
          <p:nvPr/>
        </p:nvSpPr>
        <p:spPr bwMode="auto">
          <a:xfrm>
            <a:off x="264963" y="4953000"/>
            <a:ext cx="8705850" cy="708025"/>
          </a:xfrm>
          <a:prstGeom prst="rect">
            <a:avLst/>
          </a:prstGeom>
          <a:solidFill>
            <a:schemeClr val="bg1"/>
          </a:solidFill>
          <a:ln w="9525">
            <a:solidFill>
              <a:schemeClr val="tx1"/>
            </a:solidFill>
            <a:miter lim="800000"/>
            <a:headEnd/>
            <a:tailEnd/>
          </a:ln>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i="1">
                <a:solidFill>
                  <a:srgbClr val="953735"/>
                </a:solidFill>
              </a:rPr>
              <a:t>Show of hands; i-clickers or Reef App to be used in future class meetings.)</a:t>
            </a:r>
          </a:p>
          <a:p>
            <a:pPr algn="ctr" eaLnBrk="1" hangingPunct="1"/>
            <a:r>
              <a:rPr lang="en-US" sz="2000" i="1"/>
              <a:t>https://app.reef-education.com/#/account/create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533400" y="228600"/>
            <a:ext cx="7772400" cy="1162050"/>
          </a:xfrm>
        </p:spPr>
        <p:txBody>
          <a:bodyPr/>
          <a:lstStyle/>
          <a:p>
            <a:r>
              <a:rPr lang="en-US" sz="3600">
                <a:latin typeface="Calibri" charset="0"/>
                <a:ea typeface="ＭＳ Ｐゴシック" charset="0"/>
                <a:cs typeface="ＭＳ Ｐゴシック" charset="0"/>
              </a:rPr>
              <a:t>CONNECTIONS</a:t>
            </a:r>
            <a:br>
              <a:rPr lang="en-US" sz="3600">
                <a:latin typeface="Calibri" charset="0"/>
                <a:ea typeface="ＭＳ Ｐゴシック" charset="0"/>
                <a:cs typeface="ＭＳ Ｐゴシック" charset="0"/>
              </a:rPr>
            </a:br>
            <a:endParaRPr lang="en-US" sz="3200">
              <a:latin typeface="Helvetica" charset="0"/>
              <a:ea typeface="ＭＳ Ｐゴシック" charset="0"/>
              <a:cs typeface="ＭＳ Ｐゴシック" charset="0"/>
            </a:endParaRPr>
          </a:p>
        </p:txBody>
      </p:sp>
      <p:sp>
        <p:nvSpPr>
          <p:cNvPr id="20482" name="Rectangle 3"/>
          <p:cNvSpPr>
            <a:spLocks noGrp="1" noChangeArrowheads="1"/>
          </p:cNvSpPr>
          <p:nvPr>
            <p:ph type="body" idx="1"/>
          </p:nvPr>
        </p:nvSpPr>
        <p:spPr>
          <a:xfrm>
            <a:off x="914400" y="1390650"/>
            <a:ext cx="6705600" cy="4114800"/>
          </a:xfrm>
        </p:spPr>
        <p:txBody>
          <a:bodyPr/>
          <a:lstStyle/>
          <a:p>
            <a:pPr>
              <a:buFont typeface="Arial" charset="0"/>
              <a:buNone/>
            </a:pPr>
            <a:endParaRPr lang="en-US" sz="2800">
              <a:latin typeface="Calibri" charset="0"/>
              <a:ea typeface="ＭＳ Ｐゴシック" charset="0"/>
              <a:cs typeface="ＭＳ Ｐゴシック" charset="0"/>
            </a:endParaRPr>
          </a:p>
          <a:p>
            <a:pPr>
              <a:buFont typeface="Symbol" charset="0"/>
              <a:buChar char="·"/>
            </a:pPr>
            <a:endParaRPr lang="en-US" sz="2800">
              <a:latin typeface="Calibri" charset="0"/>
              <a:ea typeface="ＭＳ Ｐゴシック" charset="0"/>
              <a:cs typeface="ＭＳ Ｐゴシック" charset="0"/>
            </a:endParaRPr>
          </a:p>
          <a:p>
            <a:pPr>
              <a:buFont typeface="Monotype Sorts" charset="0"/>
              <a:buNone/>
            </a:pPr>
            <a:endParaRPr lang="en-US" sz="2000">
              <a:latin typeface="Calibri" charset="0"/>
              <a:ea typeface="ＭＳ Ｐゴシック" charset="0"/>
              <a:cs typeface="ＭＳ Ｐゴシック" charset="0"/>
            </a:endParaRPr>
          </a:p>
        </p:txBody>
      </p:sp>
      <p:graphicFrame>
        <p:nvGraphicFramePr>
          <p:cNvPr id="20483" name="Object 2"/>
          <p:cNvGraphicFramePr>
            <a:graphicFrameLocks/>
          </p:cNvGraphicFramePr>
          <p:nvPr/>
        </p:nvGraphicFramePr>
        <p:xfrm>
          <a:off x="533400" y="5943600"/>
          <a:ext cx="685800" cy="762000"/>
        </p:xfrm>
        <a:graphic>
          <a:graphicData uri="http://schemas.openxmlformats.org/presentationml/2006/ole">
            <mc:AlternateContent xmlns:mc="http://schemas.openxmlformats.org/markup-compatibility/2006">
              <mc:Choice xmlns:v="urn:schemas-microsoft-com:vml" Requires="v">
                <p:oleObj spid="_x0000_s20539" name="Microsoft ClipArt Gallery" r:id="rId4" imgW="3644900" imgH="3530600" progId="">
                  <p:embed/>
                </p:oleObj>
              </mc:Choice>
              <mc:Fallback>
                <p:oleObj name="Microsoft ClipArt Gallery" r:id="rId4" imgW="3644900" imgH="35306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943600"/>
                        <a:ext cx="685800" cy="762000"/>
                      </a:xfrm>
                      <a:prstGeom prst="rect">
                        <a:avLst/>
                      </a:prstGeom>
                      <a:noFill/>
                      <a:ln>
                        <a:noFill/>
                      </a:ln>
                      <a:effectLst>
                        <a:outerShdw blurRad="63500" dist="107763"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20484"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0540" name="Equation" r:id="rId6" imgW="6515100" imgH="4394200" progId="Equation.3">
                  <p:embed/>
                </p:oleObj>
              </mc:Choice>
              <mc:Fallback>
                <p:oleObj name="Equation" r:id="rId6" imgW="6515100" imgH="4394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0485" name="Picture 6" descr="Screen Shot 2017-07-11 at 10.57.34 AM.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1066800"/>
            <a:ext cx="6688138" cy="55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533400" y="228600"/>
            <a:ext cx="7772400" cy="1162050"/>
          </a:xfrm>
        </p:spPr>
        <p:txBody>
          <a:bodyPr/>
          <a:lstStyle/>
          <a:p>
            <a:r>
              <a:rPr lang="en-US" sz="3600">
                <a:latin typeface="Calibri" charset="0"/>
                <a:ea typeface="ＭＳ Ｐゴシック" charset="0"/>
                <a:cs typeface="ＭＳ Ｐゴシック" charset="0"/>
              </a:rPr>
              <a:t>CONNECTIONS</a:t>
            </a:r>
            <a:br>
              <a:rPr lang="en-US" sz="3600">
                <a:latin typeface="Calibri" charset="0"/>
                <a:ea typeface="ＭＳ Ｐゴシック" charset="0"/>
                <a:cs typeface="ＭＳ Ｐゴシック" charset="0"/>
              </a:rPr>
            </a:br>
            <a:endParaRPr lang="en-US" sz="3200">
              <a:latin typeface="Helvetica" charset="0"/>
              <a:ea typeface="ＭＳ Ｐゴシック" charset="0"/>
              <a:cs typeface="ＭＳ Ｐゴシック" charset="0"/>
            </a:endParaRPr>
          </a:p>
        </p:txBody>
      </p:sp>
      <p:sp>
        <p:nvSpPr>
          <p:cNvPr id="24578" name="Rectangle 3"/>
          <p:cNvSpPr>
            <a:spLocks noGrp="1" noChangeArrowheads="1"/>
          </p:cNvSpPr>
          <p:nvPr>
            <p:ph type="body" idx="1"/>
          </p:nvPr>
        </p:nvSpPr>
        <p:spPr>
          <a:xfrm>
            <a:off x="914400" y="1390650"/>
            <a:ext cx="6705600" cy="4114800"/>
          </a:xfrm>
        </p:spPr>
        <p:txBody>
          <a:bodyPr/>
          <a:lstStyle/>
          <a:p>
            <a:pPr>
              <a:buFont typeface="Arial" charset="0"/>
              <a:buNone/>
            </a:pPr>
            <a:endParaRPr lang="en-US" sz="2800">
              <a:latin typeface="Calibri" charset="0"/>
              <a:ea typeface="ＭＳ Ｐゴシック" charset="0"/>
              <a:cs typeface="ＭＳ Ｐゴシック" charset="0"/>
            </a:endParaRPr>
          </a:p>
          <a:p>
            <a:pPr>
              <a:buFont typeface="Symbol" charset="0"/>
              <a:buChar char="·"/>
            </a:pPr>
            <a:endParaRPr lang="en-US" sz="2800">
              <a:latin typeface="Calibri" charset="0"/>
              <a:ea typeface="ＭＳ Ｐゴシック" charset="0"/>
              <a:cs typeface="ＭＳ Ｐゴシック" charset="0"/>
            </a:endParaRPr>
          </a:p>
          <a:p>
            <a:pPr>
              <a:buFont typeface="Monotype Sorts" charset="0"/>
              <a:buNone/>
            </a:pPr>
            <a:endParaRPr lang="en-US" sz="2000">
              <a:latin typeface="Calibri" charset="0"/>
              <a:ea typeface="ＭＳ Ｐゴシック" charset="0"/>
              <a:cs typeface="ＭＳ Ｐゴシック" charset="0"/>
            </a:endParaRPr>
          </a:p>
        </p:txBody>
      </p:sp>
      <p:graphicFrame>
        <p:nvGraphicFramePr>
          <p:cNvPr id="24579" name="Object 2"/>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4610" name="Equation" r:id="rId4" imgW="6515100" imgH="4394200" progId="Equation.3">
                  <p:embed/>
                </p:oleObj>
              </mc:Choice>
              <mc:Fallback>
                <p:oleObj name="Equation" r:id="rId4" imgW="6515100" imgH="43942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4580" name="Picture 8" descr="Screen Shot 2017-07-11 at 10.57.18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950913"/>
            <a:ext cx="7673975" cy="5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onut 5"/>
          <p:cNvSpPr/>
          <p:nvPr/>
        </p:nvSpPr>
        <p:spPr>
          <a:xfrm>
            <a:off x="2590800" y="2057400"/>
            <a:ext cx="2057400" cy="1143000"/>
          </a:xfrm>
          <a:prstGeom prst="donu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latin typeface="Calibri"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ctrTitle"/>
          </p:nvPr>
        </p:nvSpPr>
        <p:spPr>
          <a:xfrm>
            <a:off x="685800" y="0"/>
            <a:ext cx="7772400" cy="1470025"/>
          </a:xfrm>
        </p:spPr>
        <p:txBody>
          <a:bodyPr/>
          <a:lstStyle/>
          <a:p>
            <a:pPr eaLnBrk="1" hangingPunct="1"/>
            <a:r>
              <a:rPr lang="en-US">
                <a:latin typeface="Calibri" charset="0"/>
                <a:ea typeface="ＭＳ Ｐゴシック" charset="0"/>
                <a:cs typeface="ＭＳ Ｐゴシック" charset="0"/>
              </a:rPr>
              <a:t>Chem 108: Class/ Lab</a:t>
            </a:r>
          </a:p>
        </p:txBody>
      </p:sp>
      <p:sp>
        <p:nvSpPr>
          <p:cNvPr id="26626" name="Rectangle 3"/>
          <p:cNvSpPr>
            <a:spLocks noChangeArrowheads="1"/>
          </p:cNvSpPr>
          <p:nvPr/>
        </p:nvSpPr>
        <p:spPr bwMode="auto">
          <a:xfrm>
            <a:off x="1676400" y="5712618"/>
            <a:ext cx="5749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r>
              <a:rPr lang="en-US"/>
              <a:t>Please read carefully, after today</a:t>
            </a:r>
            <a:r>
              <a:rPr lang="ja-JP" altLang="en-US"/>
              <a:t>’</a:t>
            </a:r>
            <a:r>
              <a:rPr lang="en-US" altLang="ja-JP"/>
              <a:t>s class.</a:t>
            </a:r>
            <a:endParaRPr lang="en-US"/>
          </a:p>
        </p:txBody>
      </p:sp>
      <p:sp>
        <p:nvSpPr>
          <p:cNvPr id="6" name="TextBox 5"/>
          <p:cNvSpPr txBox="1">
            <a:spLocks noChangeArrowheads="1"/>
          </p:cNvSpPr>
          <p:nvPr/>
        </p:nvSpPr>
        <p:spPr bwMode="auto">
          <a:xfrm>
            <a:off x="381000" y="2209800"/>
            <a:ext cx="1600200"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rPr>
              <a:t>$$$</a:t>
            </a:r>
            <a:r>
              <a:rPr lang="en-US" dirty="0"/>
              <a:t>???</a:t>
            </a:r>
          </a:p>
          <a:p>
            <a:pPr eaLnBrk="1" hangingPunct="1"/>
            <a:endParaRPr lang="en-US" dirty="0"/>
          </a:p>
          <a:p>
            <a:pPr eaLnBrk="1" hangingPunct="1"/>
            <a:r>
              <a:rPr lang="en-US" i="1" dirty="0"/>
              <a:t>First Timers:</a:t>
            </a:r>
          </a:p>
          <a:p>
            <a:pPr eaLnBrk="1" hangingPunct="1"/>
            <a:r>
              <a:rPr lang="en-US" dirty="0">
                <a:solidFill>
                  <a:srgbClr val="FF0000"/>
                </a:solidFill>
              </a:rPr>
              <a:t>Tuition Free</a:t>
            </a:r>
          </a:p>
          <a:p>
            <a:pPr eaLnBrk="1" hangingPunct="1"/>
            <a:r>
              <a:rPr lang="en-US" sz="1400" dirty="0"/>
              <a:t>(Get information from DVC A &amp;R)</a:t>
            </a:r>
          </a:p>
        </p:txBody>
      </p:sp>
      <p:sp>
        <p:nvSpPr>
          <p:cNvPr id="26630" name="TextBox 6"/>
          <p:cNvSpPr txBox="1">
            <a:spLocks noChangeArrowheads="1"/>
          </p:cNvSpPr>
          <p:nvPr/>
        </p:nvSpPr>
        <p:spPr bwMode="auto">
          <a:xfrm>
            <a:off x="7315200" y="2209800"/>
            <a:ext cx="17526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rPr>
              <a:t>$$$</a:t>
            </a:r>
            <a:r>
              <a:rPr lang="en-US" dirty="0"/>
              <a:t>???</a:t>
            </a:r>
          </a:p>
          <a:p>
            <a:pPr eaLnBrk="1" hangingPunct="1"/>
            <a:endParaRPr lang="en-US" dirty="0"/>
          </a:p>
          <a:p>
            <a:pPr eaLnBrk="1" hangingPunct="1"/>
            <a:r>
              <a:rPr lang="en-US" i="1" dirty="0"/>
              <a:t>Course Materials:</a:t>
            </a:r>
          </a:p>
          <a:p>
            <a:pPr eaLnBrk="1" hangingPunct="1"/>
            <a:r>
              <a:rPr lang="en-US" dirty="0">
                <a:solidFill>
                  <a:srgbClr val="FF0000"/>
                </a:solidFill>
              </a:rPr>
              <a:t>Kept as low as possible</a:t>
            </a:r>
          </a:p>
        </p:txBody>
      </p:sp>
      <p:sp>
        <p:nvSpPr>
          <p:cNvPr id="11" name="Rectangle 6">
            <a:hlinkClick r:id="rId2"/>
          </p:cNvPr>
          <p:cNvSpPr>
            <a:spLocks noChangeArrowheads="1"/>
          </p:cNvSpPr>
          <p:nvPr/>
        </p:nvSpPr>
        <p:spPr bwMode="auto">
          <a:xfrm>
            <a:off x="304800" y="1155700"/>
            <a:ext cx="883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dirty="0"/>
              <a:t>http://</a:t>
            </a:r>
            <a:r>
              <a:rPr lang="en-US" sz="2000" dirty="0" err="1"/>
              <a:t>chemconnections.org</a:t>
            </a:r>
            <a:r>
              <a:rPr lang="en-US" sz="2000" dirty="0"/>
              <a:t>/general/chem108/</a:t>
            </a:r>
            <a:r>
              <a:rPr lang="en-US" sz="2000" dirty="0" smtClean="0"/>
              <a:t>108syl19f.html</a:t>
            </a:r>
            <a:endParaRPr lang="en-US" sz="2000" dirty="0"/>
          </a:p>
        </p:txBody>
      </p:sp>
      <p:pic>
        <p:nvPicPr>
          <p:cNvPr id="2" name="Picture 1" descr="Screen Shot 2019-07-31 at 3.58.4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122" y="2133600"/>
            <a:ext cx="5194678" cy="3222624"/>
          </a:xfrm>
          <a:prstGeom prst="rect">
            <a:avLst/>
          </a:prstGeom>
          <a:ln>
            <a:solidFill>
              <a:schemeClr val="tx1"/>
            </a:solid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ctrTitle"/>
          </p:nvPr>
        </p:nvSpPr>
        <p:spPr>
          <a:xfrm>
            <a:off x="685800" y="-369888"/>
            <a:ext cx="7772400" cy="1470026"/>
          </a:xfrm>
        </p:spPr>
        <p:txBody>
          <a:bodyPr/>
          <a:lstStyle/>
          <a:p>
            <a:pPr eaLnBrk="1" hangingPunct="1"/>
            <a:r>
              <a:rPr lang="en-US" sz="3600">
                <a:latin typeface="Calibri" charset="0"/>
                <a:ea typeface="ＭＳ Ｐゴシック" charset="0"/>
                <a:cs typeface="ＭＳ Ｐゴシック" charset="0"/>
              </a:rPr>
              <a:t>Chem 108</a:t>
            </a:r>
          </a:p>
        </p:txBody>
      </p:sp>
      <p:sp>
        <p:nvSpPr>
          <p:cNvPr id="27650" name="Rectangle 2"/>
          <p:cNvSpPr txBox="1">
            <a:spLocks noChangeArrowheads="1"/>
          </p:cNvSpPr>
          <p:nvPr/>
        </p:nvSpPr>
        <p:spPr bwMode="auto">
          <a:xfrm>
            <a:off x="381000" y="1447800"/>
            <a:ext cx="90868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Calibri" charset="0"/>
                <a:cs typeface="Calibri" charset="0"/>
              </a:rPr>
              <a:t>Resources: </a:t>
            </a:r>
            <a:r>
              <a:rPr lang="en-US" u="sng">
                <a:solidFill>
                  <a:srgbClr val="CC0000"/>
                </a:solidFill>
                <a:latin typeface="Calibri" charset="0"/>
                <a:cs typeface="Calibri" charset="0"/>
              </a:rPr>
              <a:t>(REQUIRED/MUST HAVE)</a:t>
            </a:r>
            <a:endParaRPr lang="en-US">
              <a:latin typeface="Calibri" charset="0"/>
            </a:endParaRPr>
          </a:p>
          <a:p>
            <a:endParaRPr lang="en-US" sz="3200">
              <a:latin typeface="Calibri" charset="0"/>
            </a:endParaRPr>
          </a:p>
          <a:p>
            <a:endParaRPr lang="en-US" sz="2800">
              <a:solidFill>
                <a:srgbClr val="000000"/>
              </a:solidFill>
              <a:latin typeface="Calibri" charset="0"/>
            </a:endParaRPr>
          </a:p>
        </p:txBody>
      </p:sp>
      <p:sp>
        <p:nvSpPr>
          <p:cNvPr id="9" name="Rectangle 8"/>
          <p:cNvSpPr>
            <a:spLocks noChangeArrowheads="1"/>
          </p:cNvSpPr>
          <p:nvPr/>
        </p:nvSpPr>
        <p:spPr bwMode="auto">
          <a:xfrm>
            <a:off x="381000" y="1447800"/>
            <a:ext cx="7315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eaLnBrk="0" hangingPunct="0">
              <a:buFont typeface="Calibri" charset="0"/>
              <a:buAutoNum type="arabicPeriod"/>
            </a:pPr>
            <a:r>
              <a:rPr lang="en-US" sz="2000" b="1" dirty="0" err="1">
                <a:latin typeface="Calibri" charset="0"/>
                <a:cs typeface="Calibri" charset="0"/>
              </a:rPr>
              <a:t>Chem</a:t>
            </a:r>
            <a:r>
              <a:rPr lang="en-US" sz="2000" b="1" dirty="0">
                <a:latin typeface="Calibri" charset="0"/>
                <a:cs typeface="Calibri" charset="0"/>
              </a:rPr>
              <a:t> 108 Lab Manual </a:t>
            </a:r>
            <a:r>
              <a:rPr lang="en-US" sz="2000" b="1" dirty="0">
                <a:solidFill>
                  <a:srgbClr val="CC0000"/>
                </a:solidFill>
                <a:latin typeface="Calibri" charset="0"/>
                <a:cs typeface="Calibri" charset="0"/>
              </a:rPr>
              <a:t>(Available in the DVC Bookstore: $17.95)</a:t>
            </a:r>
          </a:p>
          <a:p>
            <a:pPr marL="457200" indent="-457200" eaLnBrk="0" hangingPunct="0">
              <a:buFont typeface="Calibri" charset="0"/>
              <a:buAutoNum type="arabicPeriod"/>
            </a:pPr>
            <a:r>
              <a:rPr lang="en-US" sz="2000" b="1" dirty="0" err="1">
                <a:solidFill>
                  <a:srgbClr val="000000"/>
                </a:solidFill>
                <a:latin typeface="Calibri" charset="0"/>
                <a:cs typeface="Calibri" charset="0"/>
              </a:rPr>
              <a:t>Webassign</a:t>
            </a:r>
            <a:r>
              <a:rPr lang="en-US" sz="2000" b="1" dirty="0">
                <a:solidFill>
                  <a:srgbClr val="000000"/>
                </a:solidFill>
                <a:latin typeface="Calibri" charset="0"/>
                <a:cs typeface="Calibri" charset="0"/>
              </a:rPr>
              <a:t>:</a:t>
            </a:r>
            <a:r>
              <a:rPr lang="en-US" sz="2000" b="1" dirty="0">
                <a:solidFill>
                  <a:srgbClr val="CC0000"/>
                </a:solidFill>
                <a:latin typeface="Calibri" charset="0"/>
                <a:cs typeface="Calibri" charset="0"/>
              </a:rPr>
              <a:t> Class Key, </a:t>
            </a:r>
            <a:r>
              <a:rPr lang="cs-CZ" sz="2000" b="1" dirty="0">
                <a:latin typeface="Calibri" charset="0"/>
                <a:cs typeface="Calibri" charset="0"/>
              </a:rPr>
              <a:t>dvc </a:t>
            </a:r>
            <a:r>
              <a:rPr lang="en-US" sz="2000" b="1" dirty="0">
                <a:latin typeface="Calibri" charset="0"/>
                <a:cs typeface="Calibri" charset="0"/>
              </a:rPr>
              <a:t>3947 0654, </a:t>
            </a:r>
            <a:r>
              <a:rPr lang="en-US" sz="2000" b="1" dirty="0">
                <a:solidFill>
                  <a:srgbClr val="CC0000"/>
                </a:solidFill>
                <a:latin typeface="Calibri" charset="0"/>
                <a:cs typeface="Calibri" charset="0"/>
              </a:rPr>
              <a:t>provides access to all of the </a:t>
            </a:r>
            <a:r>
              <a:rPr lang="en-US" sz="2000" b="1" dirty="0" err="1">
                <a:solidFill>
                  <a:srgbClr val="CC0000"/>
                </a:solidFill>
                <a:latin typeface="Calibri" charset="0"/>
                <a:cs typeface="Calibri" charset="0"/>
              </a:rPr>
              <a:t>Webassign</a:t>
            </a:r>
            <a:r>
              <a:rPr lang="en-US" sz="2000" b="1" dirty="0">
                <a:solidFill>
                  <a:srgbClr val="CC0000"/>
                </a:solidFill>
                <a:latin typeface="Calibri" charset="0"/>
                <a:cs typeface="Calibri" charset="0"/>
              </a:rPr>
              <a:t> resources through your account, which includes An Introduction to Chemistry e-book with associated questions and supporting resources ($41.00) </a:t>
            </a:r>
            <a:r>
              <a:rPr lang="en-US" sz="2000" b="1" dirty="0" smtClean="0">
                <a:solidFill>
                  <a:srgbClr val="CC0000"/>
                </a:solidFill>
                <a:latin typeface="Calibri" charset="0"/>
                <a:cs typeface="Calibri" charset="0"/>
              </a:rPr>
              <a:t>(</a:t>
            </a:r>
            <a:r>
              <a:rPr lang="en-US" sz="2000" b="1" dirty="0">
                <a:solidFill>
                  <a:srgbClr val="CC0000"/>
                </a:solidFill>
                <a:latin typeface="Calibri" charset="0"/>
                <a:cs typeface="Calibri" charset="0"/>
              </a:rPr>
              <a:t>Hard copies of An Introduction to Chemistry, Atoms First ISBN978-0-9778105 can be purchased @ $74.45.)</a:t>
            </a:r>
          </a:p>
          <a:p>
            <a:pPr marL="457200" indent="-457200" eaLnBrk="0" hangingPunct="0">
              <a:buFont typeface="Calibri" charset="0"/>
              <a:buAutoNum type="arabicPeriod"/>
            </a:pPr>
            <a:r>
              <a:rPr lang="en-US" sz="2000" b="1" dirty="0" err="1">
                <a:solidFill>
                  <a:srgbClr val="000000"/>
                </a:solidFill>
                <a:latin typeface="Calibri" charset="0"/>
                <a:cs typeface="Calibri" charset="0"/>
              </a:rPr>
              <a:t>i</a:t>
            </a:r>
            <a:r>
              <a:rPr lang="en-US" sz="2000" b="1" dirty="0">
                <a:solidFill>
                  <a:srgbClr val="000000"/>
                </a:solidFill>
                <a:latin typeface="Calibri" charset="0"/>
                <a:cs typeface="Calibri" charset="0"/>
              </a:rPr>
              <a:t>&lt;clicker: </a:t>
            </a:r>
            <a:r>
              <a:rPr lang="en-US" sz="2000" b="1" dirty="0">
                <a:solidFill>
                  <a:srgbClr val="CC0000"/>
                </a:solidFill>
                <a:latin typeface="Calibri" charset="0"/>
                <a:cs typeface="Calibri" charset="0"/>
              </a:rPr>
              <a:t>The older version is acceptable, as well as the newer .2 and </a:t>
            </a:r>
            <a:r>
              <a:rPr lang="en-US" sz="2000" b="1" dirty="0" err="1">
                <a:solidFill>
                  <a:srgbClr val="CC0000"/>
                </a:solidFill>
                <a:latin typeface="Calibri" charset="0"/>
                <a:cs typeface="Calibri" charset="0"/>
              </a:rPr>
              <a:t>i</a:t>
            </a:r>
            <a:r>
              <a:rPr lang="en-US" sz="2000" b="1" dirty="0">
                <a:solidFill>
                  <a:srgbClr val="CC0000"/>
                </a:solidFill>
                <a:latin typeface="Calibri" charset="0"/>
                <a:cs typeface="Calibri" charset="0"/>
              </a:rPr>
              <a:t>-clicker+ versions ($5.00-$40.00 on-line &amp; DVC); </a:t>
            </a:r>
            <a:r>
              <a:rPr lang="en-US" sz="2000" b="1" dirty="0" err="1">
                <a:solidFill>
                  <a:srgbClr val="CC0000"/>
                </a:solidFill>
                <a:latin typeface="Calibri" charset="0"/>
                <a:cs typeface="Calibri" charset="0"/>
              </a:rPr>
              <a:t>i</a:t>
            </a:r>
            <a:r>
              <a:rPr lang="en-US" sz="2000" b="1" dirty="0">
                <a:solidFill>
                  <a:srgbClr val="CC0000"/>
                </a:solidFill>
                <a:latin typeface="Calibri" charset="0"/>
                <a:cs typeface="Calibri" charset="0"/>
              </a:rPr>
              <a:t>-clicker Reef Access </a:t>
            </a:r>
            <a:r>
              <a:rPr lang="en-US" sz="2000" b="1" dirty="0" smtClean="0">
                <a:solidFill>
                  <a:srgbClr val="CC0000"/>
                </a:solidFill>
                <a:latin typeface="Calibri" charset="0"/>
                <a:cs typeface="Calibri" charset="0"/>
              </a:rPr>
              <a:t>(</a:t>
            </a:r>
            <a:r>
              <a:rPr lang="en-US" sz="2000" b="1" dirty="0">
                <a:solidFill>
                  <a:srgbClr val="CC0000"/>
                </a:solidFill>
                <a:latin typeface="Calibri" charset="0"/>
                <a:cs typeface="Calibri" charset="0"/>
              </a:rPr>
              <a:t>$</a:t>
            </a:r>
            <a:r>
              <a:rPr lang="en-US" sz="2000" b="1" dirty="0" smtClean="0">
                <a:solidFill>
                  <a:srgbClr val="CC0000"/>
                </a:solidFill>
                <a:latin typeface="Calibri" charset="0"/>
                <a:cs typeface="Calibri" charset="0"/>
              </a:rPr>
              <a:t>14.99)</a:t>
            </a:r>
            <a:endParaRPr lang="en-US" sz="2000" b="1" dirty="0">
              <a:solidFill>
                <a:srgbClr val="CC0000"/>
              </a:solidFill>
              <a:latin typeface="Calibri" charset="0"/>
              <a:cs typeface="Calibri" charset="0"/>
            </a:endParaRPr>
          </a:p>
          <a:p>
            <a:pPr marL="457200" indent="-457200" eaLnBrk="0" hangingPunct="0">
              <a:buFont typeface="Calibri" charset="0"/>
              <a:buAutoNum type="arabicPeriod"/>
            </a:pPr>
            <a:r>
              <a:rPr lang="en-US" sz="2000" b="1" dirty="0">
                <a:solidFill>
                  <a:srgbClr val="000000"/>
                </a:solidFill>
                <a:latin typeface="Calibri" charset="0"/>
                <a:cs typeface="Calibri" charset="0"/>
              </a:rPr>
              <a:t>Personal e-mail account</a:t>
            </a:r>
            <a:r>
              <a:rPr lang="en-US" sz="2000" b="1" dirty="0">
                <a:solidFill>
                  <a:srgbClr val="CC0000"/>
                </a:solidFill>
                <a:latin typeface="Calibri" charset="0"/>
                <a:cs typeface="Calibri" charset="0"/>
              </a:rPr>
              <a:t>. (DVC/CCCCD </a:t>
            </a:r>
            <a:r>
              <a:rPr lang="ja-JP" altLang="en-US" sz="2000" b="1" dirty="0">
                <a:solidFill>
                  <a:srgbClr val="CC0000"/>
                </a:solidFill>
                <a:latin typeface="Calibri" charset="0"/>
                <a:cs typeface="Calibri" charset="0"/>
              </a:rPr>
              <a:t>“</a:t>
            </a:r>
            <a:r>
              <a:rPr lang="en-US" altLang="ja-JP" sz="2000" b="1" dirty="0" err="1">
                <a:solidFill>
                  <a:srgbClr val="CC0000"/>
                </a:solidFill>
                <a:latin typeface="Calibri" charset="0"/>
                <a:cs typeface="Calibri" charset="0"/>
              </a:rPr>
              <a:t>Insite</a:t>
            </a:r>
            <a:r>
              <a:rPr lang="ja-JP" altLang="en-US" sz="2000" b="1" dirty="0">
                <a:solidFill>
                  <a:srgbClr val="CC0000"/>
                </a:solidFill>
                <a:latin typeface="Calibri" charset="0"/>
                <a:cs typeface="Calibri" charset="0"/>
              </a:rPr>
              <a:t>”</a:t>
            </a:r>
            <a:r>
              <a:rPr lang="en-US" altLang="ja-JP" sz="2000" b="1" dirty="0">
                <a:solidFill>
                  <a:srgbClr val="CC0000"/>
                </a:solidFill>
                <a:latin typeface="Calibri" charset="0"/>
                <a:cs typeface="Calibri" charset="0"/>
              </a:rPr>
              <a:t> account not recommended, but ok.)</a:t>
            </a:r>
          </a:p>
          <a:p>
            <a:pPr marL="457200" indent="-457200" eaLnBrk="0" hangingPunct="0">
              <a:buFont typeface="Calibri" charset="0"/>
              <a:buAutoNum type="arabicPeriod"/>
            </a:pPr>
            <a:r>
              <a:rPr lang="en-US" sz="2000" b="1" dirty="0">
                <a:solidFill>
                  <a:srgbClr val="000000"/>
                </a:solidFill>
                <a:latin typeface="Calibri" charset="0"/>
                <a:cs typeface="Calibri" charset="0"/>
              </a:rPr>
              <a:t>Notebook:</a:t>
            </a:r>
            <a:r>
              <a:rPr lang="en-US" sz="2000" b="1" dirty="0">
                <a:solidFill>
                  <a:srgbClr val="CC0000"/>
                </a:solidFill>
                <a:latin typeface="Calibri" charset="0"/>
                <a:cs typeface="Calibri" charset="0"/>
              </a:rPr>
              <a:t> 3 ring recommended</a:t>
            </a:r>
          </a:p>
          <a:p>
            <a:pPr marL="457200" indent="-457200" eaLnBrk="0" hangingPunct="0">
              <a:buFont typeface="Calibri" charset="0"/>
              <a:buAutoNum type="arabicPeriod"/>
            </a:pPr>
            <a:r>
              <a:rPr lang="en-US" sz="2000" b="1" dirty="0">
                <a:solidFill>
                  <a:srgbClr val="000000"/>
                </a:solidFill>
                <a:latin typeface="Calibri" charset="0"/>
                <a:cs typeface="Calibri" charset="0"/>
              </a:rPr>
              <a:t>Access to the Internet </a:t>
            </a:r>
            <a:r>
              <a:rPr lang="en-US" sz="2000" b="1" dirty="0">
                <a:solidFill>
                  <a:srgbClr val="CC0000"/>
                </a:solidFill>
                <a:latin typeface="Calibri" charset="0"/>
                <a:cs typeface="Calibri" charset="0"/>
              </a:rPr>
              <a:t>(Can be limited, such as only on the DVC Campus or at free </a:t>
            </a:r>
            <a:r>
              <a:rPr lang="en-US" sz="2000" b="1" dirty="0" err="1">
                <a:solidFill>
                  <a:srgbClr val="CC0000"/>
                </a:solidFill>
                <a:latin typeface="Calibri" charset="0"/>
                <a:cs typeface="Calibri" charset="0"/>
              </a:rPr>
              <a:t>WiFi</a:t>
            </a:r>
            <a:r>
              <a:rPr lang="en-US" sz="2000" b="1" dirty="0">
                <a:solidFill>
                  <a:srgbClr val="CC0000"/>
                </a:solidFill>
                <a:latin typeface="Calibri" charset="0"/>
                <a:cs typeface="Calibri" charset="0"/>
              </a:rPr>
              <a:t> hotspots)</a:t>
            </a:r>
          </a:p>
          <a:p>
            <a:pPr marL="457200" indent="-457200" eaLnBrk="0" hangingPunct="0">
              <a:buFont typeface="Calibri" charset="0"/>
              <a:buAutoNum type="arabicPeriod"/>
            </a:pPr>
            <a:r>
              <a:rPr lang="en-US" sz="2000" b="1" dirty="0">
                <a:solidFill>
                  <a:srgbClr val="000000"/>
                </a:solidFill>
                <a:latin typeface="Calibri" charset="0"/>
                <a:cs typeface="Calibri" charset="0"/>
              </a:rPr>
              <a:t>Lab safety glasses </a:t>
            </a:r>
            <a:r>
              <a:rPr lang="en-US" sz="2000" b="1" dirty="0">
                <a:solidFill>
                  <a:srgbClr val="CC0000"/>
                </a:solidFill>
                <a:latin typeface="Calibri" charset="0"/>
                <a:cs typeface="Calibri" charset="0"/>
              </a:rPr>
              <a:t>with side shields or goggles on sale by DVC </a:t>
            </a:r>
            <a:r>
              <a:rPr lang="en-US" sz="2000" b="1" dirty="0" err="1">
                <a:solidFill>
                  <a:srgbClr val="CC0000"/>
                </a:solidFill>
                <a:latin typeface="Calibri" charset="0"/>
                <a:cs typeface="Calibri" charset="0"/>
              </a:rPr>
              <a:t>Chem</a:t>
            </a:r>
            <a:r>
              <a:rPr lang="en-US" sz="2000" b="1" dirty="0">
                <a:solidFill>
                  <a:srgbClr val="CC0000"/>
                </a:solidFill>
                <a:latin typeface="Calibri" charset="0"/>
                <a:cs typeface="Calibri" charset="0"/>
              </a:rPr>
              <a:t> Club</a:t>
            </a:r>
          </a:p>
          <a:p>
            <a:pPr marL="457200" indent="-457200" eaLnBrk="0" hangingPunct="0"/>
            <a:endParaRPr lang="en-US" dirty="0">
              <a:solidFill>
                <a:srgbClr val="CC0000"/>
              </a:solidFill>
              <a:latin typeface="Calibri" charset="0"/>
              <a:cs typeface="Calibri" charset="0"/>
            </a:endParaRPr>
          </a:p>
          <a:p>
            <a:pPr marL="457200" indent="-457200" eaLnBrk="0" hangingPunct="0"/>
            <a:endParaRPr lang="en-US" sz="1800" u="sng" dirty="0">
              <a:solidFill>
                <a:srgbClr val="CC0000"/>
              </a:solidFill>
              <a:latin typeface="Calibri" charset="0"/>
              <a:cs typeface="Calibri" charset="0"/>
            </a:endParaRPr>
          </a:p>
          <a:p>
            <a:pPr marL="457200" indent="-457200" eaLnBrk="0" hangingPunct="0"/>
            <a:endParaRPr lang="en-US" sz="1800" u="sng" dirty="0">
              <a:solidFill>
                <a:srgbClr val="CC0000"/>
              </a:solidFill>
              <a:latin typeface="Calibri" charset="0"/>
              <a:cs typeface="Calibri" charset="0"/>
            </a:endParaRPr>
          </a:p>
        </p:txBody>
      </p:sp>
      <p:pic>
        <p:nvPicPr>
          <p:cNvPr id="11" name="Picture 6" descr="http://www.sherline.com/images/5330p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150" y="5638800"/>
            <a:ext cx="1193800" cy="803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a:hlinkClick r:id="rId3"/>
          </p:cNvPr>
          <p:cNvSpPr>
            <a:spLocks noChangeArrowheads="1"/>
          </p:cNvSpPr>
          <p:nvPr/>
        </p:nvSpPr>
        <p:spPr bwMode="auto">
          <a:xfrm>
            <a:off x="304800" y="609600"/>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a:t>
            </a:r>
            <a:r>
              <a:rPr lang="en-US" sz="1800" dirty="0" smtClean="0"/>
              <a:t>108syl19f.html</a:t>
            </a:r>
            <a:endParaRPr lang="en-US" sz="1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par>
                                <p:cTn id="31" presetID="47"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ctrTitle"/>
          </p:nvPr>
        </p:nvSpPr>
        <p:spPr>
          <a:xfrm>
            <a:off x="685800" y="-369888"/>
            <a:ext cx="7772400" cy="1470026"/>
          </a:xfrm>
        </p:spPr>
        <p:txBody>
          <a:bodyPr/>
          <a:lstStyle/>
          <a:p>
            <a:pPr eaLnBrk="1" hangingPunct="1"/>
            <a:r>
              <a:rPr lang="en-US" sz="3600">
                <a:latin typeface="Calibri" charset="0"/>
                <a:ea typeface="ＭＳ Ｐゴシック" charset="0"/>
                <a:cs typeface="ＭＳ Ｐゴシック" charset="0"/>
              </a:rPr>
              <a:t>Chem 108</a:t>
            </a:r>
          </a:p>
        </p:txBody>
      </p:sp>
      <p:sp>
        <p:nvSpPr>
          <p:cNvPr id="30722" name="Rectangle 6">
            <a:hlinkClick r:id="rId2"/>
          </p:cNvPr>
          <p:cNvSpPr>
            <a:spLocks noChangeArrowheads="1"/>
          </p:cNvSpPr>
          <p:nvPr/>
        </p:nvSpPr>
        <p:spPr bwMode="auto">
          <a:xfrm>
            <a:off x="381000" y="700088"/>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http://chemconnections.org/general/chem108/108assign.html</a:t>
            </a:r>
          </a:p>
        </p:txBody>
      </p:sp>
      <p:sp>
        <p:nvSpPr>
          <p:cNvPr id="30723" name="Rectangle 2"/>
          <p:cNvSpPr txBox="1">
            <a:spLocks noChangeArrowheads="1"/>
          </p:cNvSpPr>
          <p:nvPr/>
        </p:nvSpPr>
        <p:spPr bwMode="auto">
          <a:xfrm>
            <a:off x="-95251" y="4724400"/>
            <a:ext cx="29908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a:r>
              <a:rPr lang="en-US" dirty="0">
                <a:latin typeface="Calibri" charset="0"/>
                <a:cs typeface="Calibri" charset="0"/>
              </a:rPr>
              <a:t>Resources</a:t>
            </a:r>
            <a:r>
              <a:rPr lang="en-US" dirty="0" smtClean="0">
                <a:latin typeface="Calibri" charset="0"/>
                <a:cs typeface="Calibri" charset="0"/>
              </a:rPr>
              <a:t>:</a:t>
            </a:r>
          </a:p>
          <a:p>
            <a:pPr lvl="1"/>
            <a:r>
              <a:rPr lang="en-US" dirty="0" smtClean="0">
                <a:solidFill>
                  <a:srgbClr val="CC0000"/>
                </a:solidFill>
                <a:latin typeface="Calibri" charset="0"/>
                <a:cs typeface="Calibri" charset="0"/>
              </a:rPr>
              <a:t>Reading </a:t>
            </a:r>
            <a:r>
              <a:rPr lang="en-US" dirty="0">
                <a:solidFill>
                  <a:srgbClr val="CC0000"/>
                </a:solidFill>
                <a:latin typeface="Calibri" charset="0"/>
                <a:cs typeface="Calibri" charset="0"/>
              </a:rPr>
              <a:t>/ </a:t>
            </a:r>
            <a:r>
              <a:rPr lang="en-US" dirty="0" smtClean="0">
                <a:solidFill>
                  <a:srgbClr val="CC0000"/>
                </a:solidFill>
                <a:latin typeface="Calibri" charset="0"/>
                <a:cs typeface="Calibri" charset="0"/>
              </a:rPr>
              <a:t>Homework/</a:t>
            </a:r>
            <a:r>
              <a:rPr lang="en-US" dirty="0">
                <a:solidFill>
                  <a:srgbClr val="CC0000"/>
                </a:solidFill>
                <a:latin typeface="Calibri" charset="0"/>
                <a:cs typeface="Calibri" charset="0"/>
              </a:rPr>
              <a:t/>
            </a:r>
            <a:br>
              <a:rPr lang="en-US" dirty="0">
                <a:solidFill>
                  <a:srgbClr val="CC0000"/>
                </a:solidFill>
                <a:latin typeface="Calibri" charset="0"/>
                <a:cs typeface="Calibri" charset="0"/>
              </a:rPr>
            </a:br>
            <a:r>
              <a:rPr lang="en-US" dirty="0" smtClean="0">
                <a:solidFill>
                  <a:srgbClr val="CC0000"/>
                </a:solidFill>
                <a:latin typeface="Calibri" charset="0"/>
                <a:cs typeface="Calibri" charset="0"/>
              </a:rPr>
              <a:t>Vocabulary</a:t>
            </a:r>
            <a:r>
              <a:rPr lang="en-US" dirty="0">
                <a:solidFill>
                  <a:srgbClr val="CC0000"/>
                </a:solidFill>
                <a:latin typeface="Calibri" charset="0"/>
                <a:cs typeface="Calibri" charset="0"/>
              </a:rPr>
              <a:t>/</a:t>
            </a:r>
            <a:br>
              <a:rPr lang="en-US" dirty="0">
                <a:solidFill>
                  <a:srgbClr val="CC0000"/>
                </a:solidFill>
                <a:latin typeface="Calibri" charset="0"/>
                <a:cs typeface="Calibri" charset="0"/>
              </a:rPr>
            </a:br>
            <a:r>
              <a:rPr lang="en-US" dirty="0">
                <a:solidFill>
                  <a:srgbClr val="CC0000"/>
                </a:solidFill>
                <a:latin typeface="Calibri" charset="0"/>
                <a:cs typeface="Calibri" charset="0"/>
              </a:rPr>
              <a:t>Guiding Questions </a:t>
            </a:r>
            <a:r>
              <a:rPr lang="en-US" dirty="0" smtClean="0">
                <a:solidFill>
                  <a:srgbClr val="CC0000"/>
                </a:solidFill>
                <a:latin typeface="Calibri" charset="0"/>
                <a:cs typeface="Calibri" charset="0"/>
              </a:rPr>
              <a:t>/ Quizzes/ Discussion Guides/</a:t>
            </a:r>
          </a:p>
          <a:p>
            <a:pPr lvl="1"/>
            <a:r>
              <a:rPr lang="en-US" dirty="0" smtClean="0">
                <a:solidFill>
                  <a:srgbClr val="CC0000"/>
                </a:solidFill>
                <a:latin typeface="Calibri" charset="0"/>
                <a:cs typeface="Calibri" charset="0"/>
              </a:rPr>
              <a:t>Worksheets/ </a:t>
            </a:r>
            <a:r>
              <a:rPr lang="en-US" dirty="0">
                <a:solidFill>
                  <a:srgbClr val="CC0000"/>
                </a:solidFill>
                <a:latin typeface="Calibri" charset="0"/>
                <a:cs typeface="Calibri" charset="0"/>
              </a:rPr>
              <a:t>Simulations &amp; Molecular Modeling</a:t>
            </a:r>
            <a:endParaRPr lang="en-US" dirty="0">
              <a:latin typeface="Calibri" charset="0"/>
            </a:endParaRPr>
          </a:p>
          <a:p>
            <a:endParaRPr lang="en-US" sz="3200" dirty="0">
              <a:latin typeface="Calibri" charset="0"/>
            </a:endParaRPr>
          </a:p>
          <a:p>
            <a:endParaRPr lang="en-US" sz="2800" dirty="0">
              <a:solidFill>
                <a:srgbClr val="000000"/>
              </a:solidFill>
              <a:latin typeface="Calibri" charset="0"/>
            </a:endParaRPr>
          </a:p>
        </p:txBody>
      </p:sp>
      <p:sp>
        <p:nvSpPr>
          <p:cNvPr id="30724" name="Rectangle 8"/>
          <p:cNvSpPr>
            <a:spLocks noChangeArrowheads="1"/>
          </p:cNvSpPr>
          <p:nvPr/>
        </p:nvSpPr>
        <p:spPr bwMode="auto">
          <a:xfrm>
            <a:off x="5543550" y="1955800"/>
            <a:ext cx="2057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endParaRPr lang="en-US">
              <a:solidFill>
                <a:srgbClr val="CC0000"/>
              </a:solidFill>
              <a:latin typeface="Calibri" charset="0"/>
              <a:cs typeface="Calibri" charset="0"/>
            </a:endParaRPr>
          </a:p>
          <a:p>
            <a:pPr marL="457200" indent="-457200" eaLnBrk="0" hangingPunct="0"/>
            <a:endParaRPr lang="en-US" sz="1800" u="sng">
              <a:solidFill>
                <a:srgbClr val="CC0000"/>
              </a:solidFill>
              <a:latin typeface="Calibri" charset="0"/>
              <a:cs typeface="Calibri" charset="0"/>
            </a:endParaRPr>
          </a:p>
          <a:p>
            <a:pPr marL="457200" indent="-457200" eaLnBrk="0" hangingPunct="0"/>
            <a:endParaRPr lang="en-US" sz="1800" u="sng">
              <a:solidFill>
                <a:srgbClr val="CC0000"/>
              </a:solidFill>
              <a:latin typeface="Calibri" charset="0"/>
              <a:cs typeface="Calibri" charset="0"/>
            </a:endParaRPr>
          </a:p>
        </p:txBody>
      </p:sp>
      <p:sp>
        <p:nvSpPr>
          <p:cNvPr id="8" name="Rectangle 7"/>
          <p:cNvSpPr/>
          <p:nvPr/>
        </p:nvSpPr>
        <p:spPr>
          <a:xfrm>
            <a:off x="16169" y="1295400"/>
            <a:ext cx="3041217" cy="1200328"/>
          </a:xfrm>
          <a:prstGeom prst="rect">
            <a:avLst/>
          </a:prstGeom>
        </p:spPr>
        <p:txBody>
          <a:bodyPr wrap="none">
            <a:spAutoFit/>
          </a:bodyPr>
          <a:lstStyle/>
          <a:p>
            <a:pPr algn="ctr"/>
            <a:r>
              <a:rPr lang="en-US" b="1" dirty="0" smtClean="0">
                <a:solidFill>
                  <a:srgbClr val="FF0000"/>
                </a:solidFill>
              </a:rPr>
              <a:t>From Homepage</a:t>
            </a:r>
          </a:p>
          <a:p>
            <a:pPr algn="ctr"/>
            <a:r>
              <a:rPr lang="en-US" b="1" dirty="0" smtClean="0">
                <a:solidFill>
                  <a:srgbClr val="FF0000"/>
                </a:solidFill>
              </a:rPr>
              <a:t>Click on Resources</a:t>
            </a:r>
          </a:p>
          <a:p>
            <a:pPr algn="ctr"/>
            <a:r>
              <a:rPr lang="en-US" b="1" dirty="0" smtClean="0">
                <a:solidFill>
                  <a:srgbClr val="FF0000"/>
                </a:solidFill>
              </a:rPr>
              <a:t>link</a:t>
            </a:r>
            <a:endParaRPr lang="en-US" dirty="0"/>
          </a:p>
        </p:txBody>
      </p:sp>
      <p:pic>
        <p:nvPicPr>
          <p:cNvPr id="2" name="Picture 1" descr="Screen Shot 2019-07-31 at 4.03.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1371600"/>
            <a:ext cx="5181600" cy="4774630"/>
          </a:xfrm>
          <a:prstGeom prst="rect">
            <a:avLst/>
          </a:prstGeom>
          <a:ln>
            <a:solidFill>
              <a:schemeClr val="tx1"/>
            </a:solidFill>
          </a:ln>
        </p:spPr>
      </p:pic>
      <p:pic>
        <p:nvPicPr>
          <p:cNvPr id="10" name="Picture 8" descr="Screen Shot 2017-12-20 at 9.45.11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5029200"/>
            <a:ext cx="8572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457200"/>
            <a:ext cx="8229600" cy="1143000"/>
          </a:xfrm>
        </p:spPr>
        <p:txBody>
          <a:bodyPr/>
          <a:lstStyle/>
          <a:p>
            <a:r>
              <a:rPr lang="en-US">
                <a:latin typeface="Calibri" charset="0"/>
                <a:ea typeface="ＭＳ Ｐゴシック" charset="0"/>
                <a:cs typeface="ＭＳ Ｐゴシック" charset="0"/>
              </a:rPr>
              <a:t>Libretext aka ChemWiki</a:t>
            </a:r>
            <a:br>
              <a:rPr lang="en-US">
                <a:latin typeface="Calibri" charset="0"/>
                <a:ea typeface="ＭＳ Ｐゴシック" charset="0"/>
                <a:cs typeface="ＭＳ Ｐゴシック" charset="0"/>
              </a:rPr>
            </a:br>
            <a:r>
              <a:rPr lang="en-US" sz="3200" i="1">
                <a:latin typeface="Calibri" charset="0"/>
                <a:ea typeface="ＭＳ Ｐゴシック" charset="0"/>
                <a:cs typeface="ＭＳ Ｐゴシック" charset="0"/>
              </a:rPr>
              <a:t>alternative to or additional resource for textbook</a:t>
            </a:r>
            <a:endParaRPr lang="en-US" i="1">
              <a:latin typeface="Calibri" charset="0"/>
              <a:ea typeface="ＭＳ Ｐゴシック" charset="0"/>
              <a:cs typeface="ＭＳ Ｐゴシック" charset="0"/>
            </a:endParaRPr>
          </a:p>
        </p:txBody>
      </p:sp>
      <p:pic>
        <p:nvPicPr>
          <p:cNvPr id="4" name="Picture 3" descr="Screen Shot 2017-07-20 at 5.05.00 PM.png"/>
          <p:cNvPicPr>
            <a:picLocks noChangeAspect="1"/>
          </p:cNvPicPr>
          <p:nvPr/>
        </p:nvPicPr>
        <p:blipFill>
          <a:blip r:embed="rId2"/>
          <a:stretch>
            <a:fillRect/>
          </a:stretch>
        </p:blipFill>
        <p:spPr>
          <a:xfrm>
            <a:off x="2698750" y="2527300"/>
            <a:ext cx="3746500" cy="1663700"/>
          </a:xfrm>
          <a:prstGeom prst="rect">
            <a:avLst/>
          </a:prstGeom>
          <a:ln>
            <a:solidFill>
              <a:schemeClr val="tx2">
                <a:lumMod val="60000"/>
                <a:lumOff val="40000"/>
              </a:schemeClr>
            </a:solidFill>
          </a:ln>
        </p:spPr>
      </p:pic>
      <p:sp>
        <p:nvSpPr>
          <p:cNvPr id="31747" name="Rectangle 4"/>
          <p:cNvSpPr>
            <a:spLocks noChangeArrowheads="1"/>
          </p:cNvSpPr>
          <p:nvPr/>
        </p:nvSpPr>
        <p:spPr bwMode="auto">
          <a:xfrm>
            <a:off x="2698750" y="1976438"/>
            <a:ext cx="370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https://chem.libretexts.org</a:t>
            </a:r>
          </a:p>
        </p:txBody>
      </p:sp>
      <p:sp>
        <p:nvSpPr>
          <p:cNvPr id="31748" name="Rectangle 4"/>
          <p:cNvSpPr>
            <a:spLocks noChangeArrowheads="1"/>
          </p:cNvSpPr>
          <p:nvPr/>
        </p:nvSpPr>
        <p:spPr bwMode="auto">
          <a:xfrm>
            <a:off x="1524000" y="4572000"/>
            <a:ext cx="6618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1">
                <a:solidFill>
                  <a:srgbClr val="FF0000"/>
                </a:solidFill>
              </a:rPr>
              <a:t>Must enroll in Webassign regardless of choice.</a:t>
            </a:r>
          </a:p>
        </p:txBody>
      </p:sp>
      <p:pic>
        <p:nvPicPr>
          <p:cNvPr id="6" name="Picture 8" descr="Screen Shot 2017-12-20 at 9.45.1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052060"/>
            <a:ext cx="1314450" cy="157734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ctrTitle"/>
          </p:nvPr>
        </p:nvSpPr>
        <p:spPr>
          <a:xfrm>
            <a:off x="685800" y="0"/>
            <a:ext cx="7772400" cy="1470025"/>
          </a:xfrm>
        </p:spPr>
        <p:txBody>
          <a:bodyPr/>
          <a:lstStyle/>
          <a:p>
            <a:pPr eaLnBrk="1" hangingPunct="1"/>
            <a:r>
              <a:rPr lang="en-US">
                <a:latin typeface="Calibri" charset="0"/>
                <a:ea typeface="ＭＳ Ｐゴシック" charset="0"/>
                <a:cs typeface="ＭＳ Ｐゴシック" charset="0"/>
              </a:rPr>
              <a:t>Chem 108</a:t>
            </a:r>
          </a:p>
        </p:txBody>
      </p:sp>
      <p:sp>
        <p:nvSpPr>
          <p:cNvPr id="32770" name="Rectangle 2"/>
          <p:cNvSpPr txBox="1">
            <a:spLocks noChangeArrowheads="1"/>
          </p:cNvSpPr>
          <p:nvPr/>
        </p:nvSpPr>
        <p:spPr bwMode="auto">
          <a:xfrm>
            <a:off x="133350" y="1500188"/>
            <a:ext cx="90868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a:latin typeface="Calibri" charset="0"/>
                <a:cs typeface="Calibri" charset="0"/>
              </a:rPr>
              <a:t>Grading:</a:t>
            </a:r>
            <a:endParaRPr lang="en-US" sz="2800">
              <a:solidFill>
                <a:srgbClr val="000000"/>
              </a:solidFill>
              <a:latin typeface="Calibri" charset="0"/>
            </a:endParaRPr>
          </a:p>
        </p:txBody>
      </p:sp>
      <p:sp>
        <p:nvSpPr>
          <p:cNvPr id="9" name="Rectangle 8"/>
          <p:cNvSpPr>
            <a:spLocks noChangeArrowheads="1"/>
          </p:cNvSpPr>
          <p:nvPr/>
        </p:nvSpPr>
        <p:spPr bwMode="auto">
          <a:xfrm>
            <a:off x="685800" y="2286000"/>
            <a:ext cx="7315200"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eaLnBrk="0" hangingPunct="0">
              <a:buFont typeface="Calibri" charset="0"/>
              <a:buAutoNum type="arabicPeriod"/>
            </a:pPr>
            <a:r>
              <a:rPr lang="en-US" dirty="0" err="1">
                <a:solidFill>
                  <a:srgbClr val="CC0000"/>
                </a:solidFill>
                <a:latin typeface="Calibri" charset="0"/>
                <a:cs typeface="Calibri" charset="0"/>
              </a:rPr>
              <a:t>i</a:t>
            </a:r>
            <a:r>
              <a:rPr lang="en-US" dirty="0">
                <a:solidFill>
                  <a:srgbClr val="CC0000"/>
                </a:solidFill>
                <a:latin typeface="Calibri" charset="0"/>
                <a:cs typeface="Calibri" charset="0"/>
              </a:rPr>
              <a:t>-clicker questions/in-class participation + answers to on-line Guiding Questions + on-line simulations/quizzes are valued at </a:t>
            </a:r>
            <a:r>
              <a:rPr lang="en-US" dirty="0">
                <a:solidFill>
                  <a:srgbClr val="000000"/>
                </a:solidFill>
                <a:latin typeface="Calibri" charset="0"/>
                <a:cs typeface="Calibri" charset="0"/>
              </a:rPr>
              <a:t>15%</a:t>
            </a:r>
            <a:r>
              <a:rPr lang="en-US" dirty="0">
                <a:solidFill>
                  <a:srgbClr val="CC0000"/>
                </a:solidFill>
                <a:latin typeface="Calibri" charset="0"/>
                <a:cs typeface="Calibri" charset="0"/>
              </a:rPr>
              <a:t> of the TOTAL grade. </a:t>
            </a:r>
          </a:p>
          <a:p>
            <a:pPr marL="457200" indent="-457200" eaLnBrk="0" hangingPunct="0">
              <a:buFont typeface="Calibri" charset="0"/>
              <a:buAutoNum type="arabicPeriod"/>
            </a:pPr>
            <a:r>
              <a:rPr lang="en-US" dirty="0" err="1">
                <a:solidFill>
                  <a:srgbClr val="CC0000"/>
                </a:solidFill>
                <a:latin typeface="Calibri" charset="0"/>
                <a:cs typeface="Calibri" charset="0"/>
              </a:rPr>
              <a:t>Webassign</a:t>
            </a:r>
            <a:r>
              <a:rPr lang="en-US" dirty="0">
                <a:solidFill>
                  <a:srgbClr val="CC0000"/>
                </a:solidFill>
                <a:latin typeface="Calibri" charset="0"/>
                <a:cs typeface="Calibri" charset="0"/>
              </a:rPr>
              <a:t> completed work is valued at </a:t>
            </a:r>
            <a:r>
              <a:rPr lang="en-US" dirty="0">
                <a:solidFill>
                  <a:srgbClr val="000000"/>
                </a:solidFill>
                <a:latin typeface="Calibri" charset="0"/>
                <a:cs typeface="Calibri" charset="0"/>
              </a:rPr>
              <a:t>15%</a:t>
            </a:r>
            <a:r>
              <a:rPr lang="en-US" dirty="0">
                <a:solidFill>
                  <a:srgbClr val="CC0000"/>
                </a:solidFill>
                <a:latin typeface="Calibri" charset="0"/>
                <a:cs typeface="Calibri" charset="0"/>
              </a:rPr>
              <a:t> of the TOTAL grade. </a:t>
            </a:r>
          </a:p>
          <a:p>
            <a:pPr marL="457200" indent="-457200" eaLnBrk="0" hangingPunct="0">
              <a:buFont typeface="Calibri" charset="0"/>
              <a:buAutoNum type="arabicPeriod"/>
            </a:pPr>
            <a:r>
              <a:rPr lang="en-US" dirty="0">
                <a:solidFill>
                  <a:srgbClr val="CC0000"/>
                </a:solidFill>
                <a:latin typeface="Calibri" charset="0"/>
                <a:cs typeface="Calibri" charset="0"/>
              </a:rPr>
              <a:t>Laboratory experiments, activities, pre- &amp; post-lab questions, worksheets and simulations are valued at </a:t>
            </a:r>
            <a:r>
              <a:rPr lang="en-US" dirty="0">
                <a:solidFill>
                  <a:srgbClr val="000000"/>
                </a:solidFill>
                <a:latin typeface="Calibri" charset="0"/>
                <a:cs typeface="Calibri" charset="0"/>
              </a:rPr>
              <a:t>25% </a:t>
            </a:r>
            <a:r>
              <a:rPr lang="en-US" dirty="0">
                <a:solidFill>
                  <a:srgbClr val="CC0000"/>
                </a:solidFill>
                <a:latin typeface="Calibri" charset="0"/>
                <a:cs typeface="Calibri" charset="0"/>
              </a:rPr>
              <a:t>of the TOTAL grade.  </a:t>
            </a:r>
          </a:p>
          <a:p>
            <a:pPr marL="457200" indent="-457200" eaLnBrk="0" hangingPunct="0">
              <a:buFont typeface="Calibri" charset="0"/>
              <a:buAutoNum type="arabicPeriod"/>
            </a:pPr>
            <a:r>
              <a:rPr lang="en-US" dirty="0">
                <a:solidFill>
                  <a:srgbClr val="CC0000"/>
                </a:solidFill>
                <a:latin typeface="Calibri" charset="0"/>
                <a:cs typeface="Calibri" charset="0"/>
              </a:rPr>
              <a:t>3 exams, each comprising </a:t>
            </a:r>
            <a:r>
              <a:rPr lang="en-US" dirty="0">
                <a:solidFill>
                  <a:srgbClr val="000000"/>
                </a:solidFill>
                <a:latin typeface="Calibri" charset="0"/>
                <a:cs typeface="Calibri" charset="0"/>
              </a:rPr>
              <a:t>15%</a:t>
            </a:r>
            <a:r>
              <a:rPr lang="en-US" dirty="0">
                <a:solidFill>
                  <a:srgbClr val="CC0000"/>
                </a:solidFill>
                <a:latin typeface="Calibri" charset="0"/>
                <a:cs typeface="Calibri" charset="0"/>
              </a:rPr>
              <a:t> of the TOTAL </a:t>
            </a:r>
            <a:r>
              <a:rPr lang="en-US" dirty="0" smtClean="0">
                <a:solidFill>
                  <a:srgbClr val="CC0000"/>
                </a:solidFill>
                <a:latin typeface="Calibri" charset="0"/>
                <a:cs typeface="Calibri" charset="0"/>
              </a:rPr>
              <a:t>grade, and, in total, equal to </a:t>
            </a:r>
            <a:r>
              <a:rPr lang="en-US" b="1" dirty="0">
                <a:solidFill>
                  <a:srgbClr val="000000"/>
                </a:solidFill>
                <a:latin typeface="Calibri" charset="0"/>
                <a:cs typeface="Calibri" charset="0"/>
              </a:rPr>
              <a:t>4</a:t>
            </a:r>
            <a:r>
              <a:rPr lang="en-US" b="1" dirty="0" smtClean="0">
                <a:solidFill>
                  <a:srgbClr val="000000"/>
                </a:solidFill>
                <a:latin typeface="Calibri" charset="0"/>
                <a:cs typeface="Calibri" charset="0"/>
              </a:rPr>
              <a:t>5%</a:t>
            </a:r>
            <a:r>
              <a:rPr lang="en-US" dirty="0" smtClean="0">
                <a:solidFill>
                  <a:srgbClr val="CC0000"/>
                </a:solidFill>
                <a:latin typeface="Calibri" charset="0"/>
                <a:cs typeface="Calibri" charset="0"/>
              </a:rPr>
              <a:t> of the TOTAL grade.</a:t>
            </a:r>
            <a:endParaRPr lang="en-US" u="sng" dirty="0">
              <a:solidFill>
                <a:srgbClr val="CC0000"/>
              </a:solidFill>
              <a:latin typeface="Calibri" charset="0"/>
              <a:cs typeface="Calibri" charset="0"/>
            </a:endParaRPr>
          </a:p>
          <a:p>
            <a:pPr marL="457200" indent="-457200" eaLnBrk="0" hangingPunct="0"/>
            <a:endParaRPr lang="en-US" sz="1800" u="sng" dirty="0">
              <a:solidFill>
                <a:srgbClr val="CC0000"/>
              </a:solidFill>
              <a:latin typeface="Calibri" charset="0"/>
              <a:cs typeface="Calibri" charset="0"/>
            </a:endParaRPr>
          </a:p>
        </p:txBody>
      </p:sp>
      <p:sp>
        <p:nvSpPr>
          <p:cNvPr id="7" name="Rectangle 6">
            <a:hlinkClick r:id="rId2"/>
          </p:cNvPr>
          <p:cNvSpPr>
            <a:spLocks noChangeArrowheads="1"/>
          </p:cNvSpPr>
          <p:nvPr/>
        </p:nvSpPr>
        <p:spPr bwMode="auto">
          <a:xfrm>
            <a:off x="304800" y="1155700"/>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a:t>
            </a:r>
            <a:r>
              <a:rPr lang="en-US" sz="1800" dirty="0" smtClean="0"/>
              <a:t>108syl19f.html</a:t>
            </a:r>
            <a:endParaRPr lang="en-US" sz="1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ctrTitle"/>
          </p:nvPr>
        </p:nvSpPr>
        <p:spPr>
          <a:xfrm>
            <a:off x="685800" y="0"/>
            <a:ext cx="7772400" cy="1470025"/>
          </a:xfrm>
        </p:spPr>
        <p:txBody>
          <a:bodyPr/>
          <a:lstStyle/>
          <a:p>
            <a:pPr eaLnBrk="1" hangingPunct="1"/>
            <a:r>
              <a:rPr lang="en-US">
                <a:latin typeface="Calibri" charset="0"/>
                <a:ea typeface="ＭＳ Ｐゴシック" charset="0"/>
                <a:cs typeface="ＭＳ Ｐゴシック" charset="0"/>
              </a:rPr>
              <a:t>Chem 108</a:t>
            </a:r>
          </a:p>
        </p:txBody>
      </p:sp>
      <p:sp>
        <p:nvSpPr>
          <p:cNvPr id="9" name="Rectangle 8"/>
          <p:cNvSpPr>
            <a:spLocks noChangeArrowheads="1"/>
          </p:cNvSpPr>
          <p:nvPr/>
        </p:nvSpPr>
        <p:spPr bwMode="auto">
          <a:xfrm>
            <a:off x="685800" y="1752600"/>
            <a:ext cx="815340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eaLnBrk="0" hangingPunct="0"/>
            <a:r>
              <a:rPr lang="en-US" dirty="0">
                <a:solidFill>
                  <a:srgbClr val="CC0000"/>
                </a:solidFill>
                <a:latin typeface="Calibri" charset="0"/>
                <a:cs typeface="Calibri" charset="0"/>
              </a:rPr>
              <a:t>Exam Dates: </a:t>
            </a:r>
            <a:r>
              <a:rPr lang="en-US" dirty="0">
                <a:latin typeface="Calibri" charset="0"/>
                <a:cs typeface="Calibri" charset="0"/>
              </a:rPr>
              <a:t>9/30, 11/4, 12/18</a:t>
            </a:r>
          </a:p>
          <a:p>
            <a:pPr marL="457200" indent="-457200" eaLnBrk="0" hangingPunct="0"/>
            <a:r>
              <a:rPr lang="en-US" dirty="0" smtClean="0">
                <a:solidFill>
                  <a:srgbClr val="000000"/>
                </a:solidFill>
                <a:latin typeface="Calibri" charset="0"/>
                <a:cs typeface="Calibri" charset="0"/>
              </a:rPr>
              <a:t>. </a:t>
            </a:r>
            <a:r>
              <a:rPr lang="en-US" dirty="0">
                <a:solidFill>
                  <a:srgbClr val="CC0000"/>
                </a:solidFill>
                <a:latin typeface="Calibri" charset="0"/>
                <a:cs typeface="Calibri" charset="0"/>
              </a:rPr>
              <a:t>[Cell phones will not be allowed during exams and quizzes.] </a:t>
            </a:r>
          </a:p>
          <a:p>
            <a:pPr marL="457200" indent="-457200" eaLnBrk="0" hangingPunct="0"/>
            <a:endParaRPr lang="en-US" sz="1000" dirty="0">
              <a:solidFill>
                <a:srgbClr val="CC0000"/>
              </a:solidFill>
              <a:latin typeface="Calibri" charset="0"/>
              <a:cs typeface="Calibri" charset="0"/>
            </a:endParaRPr>
          </a:p>
          <a:p>
            <a:pPr marL="457200" indent="-457200" eaLnBrk="0" hangingPunct="0"/>
            <a:r>
              <a:rPr lang="en-US" dirty="0">
                <a:solidFill>
                  <a:srgbClr val="CC0000"/>
                </a:solidFill>
                <a:latin typeface="Calibri" charset="0"/>
                <a:cs typeface="Calibri" charset="0"/>
              </a:rPr>
              <a:t>Final letter grades will be assigned based on an overall average in the following ranges: </a:t>
            </a:r>
            <a:r>
              <a:rPr lang="en-US" dirty="0">
                <a:solidFill>
                  <a:srgbClr val="000000"/>
                </a:solidFill>
                <a:latin typeface="Calibri" charset="0"/>
                <a:cs typeface="Calibri" charset="0"/>
              </a:rPr>
              <a:t>87-100 A; 75-86 B; 60-74 C; 50-59 D; &lt;50 F</a:t>
            </a:r>
            <a:r>
              <a:rPr lang="en-US" dirty="0">
                <a:solidFill>
                  <a:srgbClr val="CC0000"/>
                </a:solidFill>
                <a:latin typeface="Calibri" charset="0"/>
                <a:cs typeface="Calibri" charset="0"/>
              </a:rPr>
              <a:t>, using normalized class averages. </a:t>
            </a:r>
          </a:p>
          <a:p>
            <a:pPr marL="457200" indent="-457200" eaLnBrk="0" hangingPunct="0"/>
            <a:endParaRPr lang="en-US" sz="1000" dirty="0">
              <a:solidFill>
                <a:srgbClr val="CC0000"/>
              </a:solidFill>
              <a:latin typeface="Calibri" charset="0"/>
              <a:cs typeface="Calibri" charset="0"/>
            </a:endParaRPr>
          </a:p>
          <a:p>
            <a:pPr marL="457200" indent="-457200" eaLnBrk="0" hangingPunct="0"/>
            <a:r>
              <a:rPr lang="en-US" dirty="0">
                <a:solidFill>
                  <a:srgbClr val="CC0000"/>
                </a:solidFill>
                <a:latin typeface="Calibri" charset="0"/>
                <a:cs typeface="Calibri" charset="0"/>
              </a:rPr>
              <a:t>NOTE: The DVC Code of Conduct will be strictly enforced. Cheating and plagiarism are unacceptable and will unconditionally result in a failing grade </a:t>
            </a:r>
            <a:br>
              <a:rPr lang="en-US" dirty="0">
                <a:solidFill>
                  <a:srgbClr val="CC0000"/>
                </a:solidFill>
                <a:latin typeface="Calibri" charset="0"/>
                <a:cs typeface="Calibri" charset="0"/>
              </a:rPr>
            </a:br>
            <a:r>
              <a:rPr lang="en-US" dirty="0">
                <a:solidFill>
                  <a:srgbClr val="CC0000"/>
                </a:solidFill>
                <a:latin typeface="Calibri" charset="0"/>
                <a:cs typeface="Calibri" charset="0"/>
              </a:rPr>
              <a:t>SEE: </a:t>
            </a:r>
            <a:r>
              <a:rPr lang="en-US" dirty="0">
                <a:solidFill>
                  <a:srgbClr val="000000"/>
                </a:solidFill>
                <a:latin typeface="Calibri" charset="0"/>
                <a:cs typeface="Calibri" charset="0"/>
              </a:rPr>
              <a:t>DVC Academic College Policies</a:t>
            </a:r>
            <a:endParaRPr lang="en-US" u="sng" dirty="0">
              <a:solidFill>
                <a:srgbClr val="000000"/>
              </a:solidFill>
              <a:latin typeface="Calibri" charset="0"/>
              <a:cs typeface="Calibri" charset="0"/>
            </a:endParaRPr>
          </a:p>
          <a:p>
            <a:pPr marL="457200" indent="-457200" eaLnBrk="0" hangingPunct="0"/>
            <a:endParaRPr lang="en-US" u="sng" dirty="0">
              <a:solidFill>
                <a:srgbClr val="CC0000"/>
              </a:solidFill>
              <a:latin typeface="Calibri" charset="0"/>
              <a:cs typeface="Calibri" charset="0"/>
            </a:endParaRPr>
          </a:p>
        </p:txBody>
      </p:sp>
      <p:sp>
        <p:nvSpPr>
          <p:cNvPr id="6" name="Rectangle 6">
            <a:hlinkClick r:id="rId2"/>
          </p:cNvPr>
          <p:cNvSpPr>
            <a:spLocks noChangeArrowheads="1"/>
          </p:cNvSpPr>
          <p:nvPr/>
        </p:nvSpPr>
        <p:spPr bwMode="auto">
          <a:xfrm>
            <a:off x="304800" y="1155700"/>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a:t>
            </a:r>
            <a:r>
              <a:rPr lang="en-US" sz="1800" dirty="0" smtClean="0"/>
              <a:t>108syl19f.html</a:t>
            </a:r>
            <a:endParaRPr lang="en-US" sz="1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ctrTitle"/>
          </p:nvPr>
        </p:nvSpPr>
        <p:spPr>
          <a:xfrm>
            <a:off x="152400" y="11113"/>
            <a:ext cx="8458200" cy="1089025"/>
          </a:xfrm>
        </p:spPr>
        <p:txBody>
          <a:bodyPr/>
          <a:lstStyle/>
          <a:p>
            <a:pPr eaLnBrk="1" hangingPunct="1"/>
            <a:r>
              <a:rPr lang="en-US">
                <a:latin typeface="Calibri" charset="0"/>
                <a:ea typeface="ＭＳ Ｐゴシック" charset="0"/>
                <a:cs typeface="ＭＳ Ｐゴシック" charset="0"/>
              </a:rPr>
              <a:t>Chem 108: Beginning of a Journey</a:t>
            </a:r>
          </a:p>
        </p:txBody>
      </p:sp>
      <p:sp>
        <p:nvSpPr>
          <p:cNvPr id="34818" name="Rectangle 3"/>
          <p:cNvSpPr>
            <a:spLocks noChangeArrowheads="1"/>
          </p:cNvSpPr>
          <p:nvPr/>
        </p:nvSpPr>
        <p:spPr bwMode="auto">
          <a:xfrm>
            <a:off x="691209" y="5861050"/>
            <a:ext cx="77123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lgn="ctr"/>
            <a:r>
              <a:rPr lang="en-US" dirty="0"/>
              <a:t>Follow the </a:t>
            </a:r>
            <a:r>
              <a:rPr lang="en-US" dirty="0" smtClean="0"/>
              <a:t>Viewing</a:t>
            </a:r>
            <a:r>
              <a:rPr lang="en-US" dirty="0"/>
              <a:t>-Reading-Doing links in the calendar </a:t>
            </a:r>
            <a:br>
              <a:rPr lang="en-US" dirty="0"/>
            </a:br>
            <a:r>
              <a:rPr lang="en-US" dirty="0"/>
              <a:t>to lead you on your path.</a:t>
            </a:r>
          </a:p>
        </p:txBody>
      </p:sp>
      <p:sp>
        <p:nvSpPr>
          <p:cNvPr id="7" name="Rectangle 6">
            <a:hlinkClick r:id="rId2"/>
          </p:cNvPr>
          <p:cNvSpPr>
            <a:spLocks noChangeArrowheads="1"/>
          </p:cNvSpPr>
          <p:nvPr/>
        </p:nvSpPr>
        <p:spPr bwMode="auto">
          <a:xfrm>
            <a:off x="304800" y="917575"/>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FR" sz="1800" dirty="0"/>
              <a:t>http://</a:t>
            </a:r>
            <a:r>
              <a:rPr lang="fr-FR" sz="1800" dirty="0" err="1"/>
              <a:t>chemconnections.org</a:t>
            </a:r>
            <a:r>
              <a:rPr lang="fr-FR" sz="1800" dirty="0"/>
              <a:t>/</a:t>
            </a:r>
            <a:r>
              <a:rPr lang="fr-FR" sz="1800" dirty="0" err="1"/>
              <a:t>general</a:t>
            </a:r>
            <a:r>
              <a:rPr lang="fr-FR" sz="1800" dirty="0"/>
              <a:t>/chem108/calendar-108-f19.html</a:t>
            </a:r>
            <a:endParaRPr lang="en-US" sz="1800" dirty="0"/>
          </a:p>
        </p:txBody>
      </p:sp>
      <p:pic>
        <p:nvPicPr>
          <p:cNvPr id="2" name="Picture 1" descr="Screen Shot 2019-07-11 at 1.17.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1485900"/>
            <a:ext cx="3820912" cy="4229100"/>
          </a:xfrm>
          <a:prstGeom prst="rect">
            <a:avLst/>
          </a:prstGeom>
        </p:spPr>
      </p:pic>
      <p:sp>
        <p:nvSpPr>
          <p:cNvPr id="9" name="Rectangle 8"/>
          <p:cNvSpPr/>
          <p:nvPr/>
        </p:nvSpPr>
        <p:spPr>
          <a:xfrm>
            <a:off x="111214" y="3352800"/>
            <a:ext cx="2784386" cy="1200328"/>
          </a:xfrm>
          <a:prstGeom prst="rect">
            <a:avLst/>
          </a:prstGeom>
        </p:spPr>
        <p:txBody>
          <a:bodyPr wrap="none">
            <a:spAutoFit/>
          </a:bodyPr>
          <a:lstStyle/>
          <a:p>
            <a:pPr algn="ctr"/>
            <a:r>
              <a:rPr lang="en-US" b="1" dirty="0" smtClean="0">
                <a:solidFill>
                  <a:srgbClr val="FF0000"/>
                </a:solidFill>
              </a:rPr>
              <a:t>From Homepage</a:t>
            </a:r>
          </a:p>
          <a:p>
            <a:pPr algn="ctr"/>
            <a:r>
              <a:rPr lang="en-US" b="1" dirty="0" smtClean="0">
                <a:solidFill>
                  <a:srgbClr val="FF0000"/>
                </a:solidFill>
              </a:rPr>
              <a:t>Click on Calendar</a:t>
            </a:r>
          </a:p>
          <a:p>
            <a:pPr algn="ctr"/>
            <a:r>
              <a:rPr lang="en-US" b="1" dirty="0" smtClean="0">
                <a:solidFill>
                  <a:srgbClr val="FF0000"/>
                </a:solidFill>
              </a:rPr>
              <a:t>link</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ctrTitle"/>
          </p:nvPr>
        </p:nvSpPr>
        <p:spPr>
          <a:xfrm>
            <a:off x="685800" y="-228600"/>
            <a:ext cx="7772400" cy="1470025"/>
          </a:xfrm>
        </p:spPr>
        <p:txBody>
          <a:bodyPr/>
          <a:lstStyle/>
          <a:p>
            <a:pPr eaLnBrk="1" hangingPunct="1"/>
            <a:r>
              <a:rPr lang="en-US" sz="3600">
                <a:latin typeface="Calibri" charset="0"/>
                <a:ea typeface="ＭＳ Ｐゴシック" charset="0"/>
                <a:cs typeface="ＭＳ Ｐゴシック" charset="0"/>
              </a:rPr>
              <a:t>Chem 108</a:t>
            </a:r>
          </a:p>
        </p:txBody>
      </p:sp>
      <p:sp>
        <p:nvSpPr>
          <p:cNvPr id="8" name="Rectangle 7"/>
          <p:cNvSpPr>
            <a:spLocks noChangeArrowheads="1"/>
          </p:cNvSpPr>
          <p:nvPr/>
        </p:nvSpPr>
        <p:spPr bwMode="auto">
          <a:xfrm>
            <a:off x="381000" y="1616075"/>
            <a:ext cx="83058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sz="2000" dirty="0"/>
          </a:p>
          <a:p>
            <a:r>
              <a:rPr lang="en-US" sz="2000" dirty="0"/>
              <a:t>Before coming to each class/lab meeting: </a:t>
            </a:r>
            <a:r>
              <a:rPr lang="en-US" sz="2000" b="1" i="1" dirty="0" smtClean="0">
                <a:solidFill>
                  <a:srgbClr val="FF0000"/>
                </a:solidFill>
              </a:rPr>
              <a:t>Read</a:t>
            </a:r>
            <a:r>
              <a:rPr lang="en-US" sz="2000" b="1" i="1" dirty="0">
                <a:solidFill>
                  <a:srgbClr val="FF0000"/>
                </a:solidFill>
              </a:rPr>
              <a:t>, View &amp; Do </a:t>
            </a:r>
            <a:r>
              <a:rPr lang="en-US" sz="2000" dirty="0"/>
              <a:t> the scheduled activity links: </a:t>
            </a:r>
            <a:r>
              <a:rPr lang="en-US" sz="2000" b="1" i="1" dirty="0"/>
              <a:t>Videos, </a:t>
            </a:r>
            <a:r>
              <a:rPr lang="en-US" sz="2000" b="1" i="1" dirty="0" err="1"/>
              <a:t>Powerpoint</a:t>
            </a:r>
            <a:r>
              <a:rPr lang="en-US" sz="2000" b="1" i="1" dirty="0"/>
              <a:t> Class Slides, Notes,  Worksheets, Simulations,</a:t>
            </a:r>
            <a:r>
              <a:rPr lang="en-US" sz="2000" dirty="0"/>
              <a:t> </a:t>
            </a:r>
            <a:r>
              <a:rPr lang="en-US" sz="2000" b="1" i="1" dirty="0"/>
              <a:t>etc.</a:t>
            </a:r>
            <a:r>
              <a:rPr lang="en-US" sz="2000" dirty="0"/>
              <a:t> </a:t>
            </a:r>
            <a:r>
              <a:rPr lang="en-US" sz="2000" dirty="0" smtClean="0"/>
              <a:t/>
            </a:r>
            <a:br>
              <a:rPr lang="en-US" sz="2000" dirty="0" smtClean="0"/>
            </a:br>
            <a:endParaRPr lang="en-US" sz="2000" dirty="0"/>
          </a:p>
          <a:p>
            <a:pPr marL="457200" indent="-457200">
              <a:buFont typeface="+mj-lt"/>
              <a:buAutoNum type="arabicPeriod"/>
            </a:pPr>
            <a:r>
              <a:rPr lang="en-US" sz="2000" b="1" i="1" dirty="0" smtClean="0">
                <a:solidFill>
                  <a:srgbClr val="FF0000"/>
                </a:solidFill>
              </a:rPr>
              <a:t> Answer </a:t>
            </a:r>
            <a:r>
              <a:rPr lang="en-US" sz="2000" b="1" i="1" dirty="0">
                <a:solidFill>
                  <a:srgbClr val="FF0000"/>
                </a:solidFill>
              </a:rPr>
              <a:t>all on-line Guiding </a:t>
            </a:r>
            <a:r>
              <a:rPr lang="en-US" sz="2000" b="1" i="1" dirty="0" smtClean="0">
                <a:solidFill>
                  <a:srgbClr val="FF0000"/>
                </a:solidFill>
              </a:rPr>
              <a:t>Questions</a:t>
            </a:r>
            <a:r>
              <a:rPr lang="en-US" sz="2000" dirty="0" smtClean="0"/>
              <a:t>.</a:t>
            </a:r>
          </a:p>
          <a:p>
            <a:pPr marL="457200" indent="-457200">
              <a:buFont typeface="+mj-lt"/>
              <a:buAutoNum type="arabicPeriod"/>
            </a:pPr>
            <a:r>
              <a:rPr lang="en-US" sz="2000" dirty="0" smtClean="0"/>
              <a:t>Review </a:t>
            </a:r>
            <a:r>
              <a:rPr lang="en-US" sz="2000" dirty="0"/>
              <a:t>and consider logical answers &amp; </a:t>
            </a:r>
            <a:r>
              <a:rPr lang="en-US" sz="2000" b="1" i="1" dirty="0">
                <a:solidFill>
                  <a:srgbClr val="FF0000"/>
                </a:solidFill>
              </a:rPr>
              <a:t>explanations for the embedded </a:t>
            </a:r>
            <a:r>
              <a:rPr lang="en-US" sz="2000" b="1" i="1" dirty="0" err="1">
                <a:solidFill>
                  <a:srgbClr val="FF0000"/>
                </a:solidFill>
              </a:rPr>
              <a:t>Powerpoint</a:t>
            </a:r>
            <a:r>
              <a:rPr lang="en-US" sz="2000" b="1" i="1" dirty="0">
                <a:solidFill>
                  <a:srgbClr val="FF0000"/>
                </a:solidFill>
              </a:rPr>
              <a:t> </a:t>
            </a:r>
            <a:r>
              <a:rPr lang="en-US" sz="2000" b="1" i="1" dirty="0" err="1">
                <a:solidFill>
                  <a:srgbClr val="FF0000"/>
                </a:solidFill>
              </a:rPr>
              <a:t>i</a:t>
            </a:r>
            <a:r>
              <a:rPr lang="en-US" sz="2000" b="1" i="1" dirty="0">
                <a:solidFill>
                  <a:srgbClr val="FF0000"/>
                </a:solidFill>
              </a:rPr>
              <a:t>-clicker questions, </a:t>
            </a:r>
            <a:r>
              <a:rPr lang="en-US" sz="2000" i="1" dirty="0"/>
              <a:t>then refer to the correct </a:t>
            </a:r>
            <a:r>
              <a:rPr lang="en-US" sz="2000" i="1" dirty="0" smtClean="0"/>
              <a:t>answers, </a:t>
            </a:r>
            <a:r>
              <a:rPr lang="en-US" sz="2000" i="1" dirty="0">
                <a:solidFill>
                  <a:srgbClr val="FF0000"/>
                </a:solidFill>
              </a:rPr>
              <a:t>which are presented in class</a:t>
            </a:r>
            <a:r>
              <a:rPr lang="en-US" sz="2000" dirty="0"/>
              <a:t>. Bring any questions for discussion to the class </a:t>
            </a:r>
            <a:r>
              <a:rPr lang="en-US" sz="2000" dirty="0" smtClean="0"/>
              <a:t>meetings and Office Hours. </a:t>
            </a:r>
          </a:p>
          <a:p>
            <a:pPr marL="457200" indent="-457200">
              <a:buFont typeface="+mj-lt"/>
              <a:buAutoNum type="arabicPeriod"/>
            </a:pPr>
            <a:r>
              <a:rPr lang="en-US" sz="2000" b="1" i="1" dirty="0" smtClean="0">
                <a:solidFill>
                  <a:srgbClr val="FF0000"/>
                </a:solidFill>
              </a:rPr>
              <a:t>Complete </a:t>
            </a:r>
            <a:r>
              <a:rPr lang="en-US" sz="2000" b="1" i="1" dirty="0">
                <a:solidFill>
                  <a:srgbClr val="FF0000"/>
                </a:solidFill>
              </a:rPr>
              <a:t>WEBASSIGN Homework, all lab assignments, activities &amp; </a:t>
            </a:r>
            <a:r>
              <a:rPr lang="en-US" sz="2000" b="1" i="1" dirty="0" smtClean="0">
                <a:solidFill>
                  <a:srgbClr val="FF0000"/>
                </a:solidFill>
              </a:rPr>
              <a:t>worksheets.</a:t>
            </a:r>
            <a:endParaRPr lang="en-US" sz="2000" dirty="0"/>
          </a:p>
          <a:p>
            <a:pPr marL="457200" indent="-457200">
              <a:buFont typeface="+mj-lt"/>
              <a:buAutoNum type="arabicPeriod"/>
            </a:pPr>
            <a:r>
              <a:rPr lang="en-US" sz="2000" dirty="0" smtClean="0"/>
              <a:t>Individually </a:t>
            </a:r>
            <a:r>
              <a:rPr lang="en-US" sz="2000" dirty="0"/>
              <a:t>and collaboratively use all available resources to develop a sufficient level of </a:t>
            </a:r>
            <a:r>
              <a:rPr lang="en-US" sz="2000" b="1" i="1" dirty="0">
                <a:solidFill>
                  <a:srgbClr val="FF0000"/>
                </a:solidFill>
              </a:rPr>
              <a:t>mastery of the class/lab vocabulary, </a:t>
            </a:r>
            <a:r>
              <a:rPr lang="en-US" sz="2000" b="1" i="1" dirty="0" smtClean="0">
                <a:solidFill>
                  <a:srgbClr val="FF0000"/>
                </a:solidFill>
              </a:rPr>
              <a:t>problems, </a:t>
            </a:r>
            <a:r>
              <a:rPr lang="en-US" sz="2000" b="1" i="1" dirty="0">
                <a:solidFill>
                  <a:srgbClr val="FF0000"/>
                </a:solidFill>
              </a:rPr>
              <a:t>and topics </a:t>
            </a:r>
            <a:r>
              <a:rPr lang="en-US" sz="2000" i="1" dirty="0"/>
              <a:t>to understand the chemistry / science and be able to explain concepts clearly to someone else</a:t>
            </a:r>
            <a:r>
              <a:rPr lang="en-US" sz="2000" dirty="0"/>
              <a:t>. </a:t>
            </a:r>
          </a:p>
        </p:txBody>
      </p:sp>
      <p:sp>
        <p:nvSpPr>
          <p:cNvPr id="35843" name="Rectangle 8"/>
          <p:cNvSpPr>
            <a:spLocks noChangeArrowheads="1"/>
          </p:cNvSpPr>
          <p:nvPr/>
        </p:nvSpPr>
        <p:spPr bwMode="auto">
          <a:xfrm>
            <a:off x="228600" y="790575"/>
            <a:ext cx="8763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t>Refer to the </a:t>
            </a:r>
            <a:r>
              <a:rPr lang="en-US" sz="2000" dirty="0">
                <a:solidFill>
                  <a:srgbClr val="FF0000"/>
                </a:solidFill>
              </a:rPr>
              <a:t>course calendar page </a:t>
            </a:r>
            <a:r>
              <a:rPr lang="en-US" sz="2000" b="1" dirty="0">
                <a:solidFill>
                  <a:srgbClr val="FF0000"/>
                </a:solidFill>
              </a:rPr>
              <a:t>TODAY</a:t>
            </a:r>
            <a:r>
              <a:rPr lang="en-US" sz="2000" dirty="0">
                <a:solidFill>
                  <a:srgbClr val="FF0000"/>
                </a:solidFill>
              </a:rPr>
              <a:t> &amp; </a:t>
            </a:r>
            <a:r>
              <a:rPr lang="en-US" sz="2000" b="1" dirty="0"/>
              <a:t>frequently</a:t>
            </a:r>
            <a:r>
              <a:rPr lang="en-US" sz="2000" dirty="0"/>
              <a:t>. The current week</a:t>
            </a:r>
            <a:r>
              <a:rPr lang="ja-JP" altLang="en-US" sz="2000" dirty="0"/>
              <a:t>’</a:t>
            </a:r>
            <a:r>
              <a:rPr lang="en-US" altLang="ja-JP" sz="2000" dirty="0"/>
              <a:t>s calendar is set the beginning of the week, and is then static. Plan by </a:t>
            </a:r>
            <a:r>
              <a:rPr lang="en-US" altLang="ja-JP" sz="2000" dirty="0" smtClean="0"/>
              <a:t>each week…….             </a:t>
            </a:r>
            <a:r>
              <a:rPr lang="en-US" altLang="ja-JP" i="1" dirty="0" smtClean="0">
                <a:solidFill>
                  <a:srgbClr val="FF0000"/>
                </a:solidFill>
              </a:rPr>
              <a:t>Execute </a:t>
            </a:r>
            <a:r>
              <a:rPr lang="en-US" altLang="ja-JP" i="1" dirty="0">
                <a:solidFill>
                  <a:srgbClr val="FF0000"/>
                </a:solidFill>
              </a:rPr>
              <a:t>day-by-day. Meet all due dates!!</a:t>
            </a:r>
            <a:endParaRPr lang="en-US" i="1"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57200" y="-152400"/>
            <a:ext cx="8229600" cy="1143000"/>
          </a:xfrm>
        </p:spPr>
        <p:txBody>
          <a:bodyPr/>
          <a:lstStyle/>
          <a:p>
            <a:pPr eaLnBrk="1" hangingPunct="1"/>
            <a:r>
              <a:rPr lang="en-US" sz="3600" dirty="0">
                <a:solidFill>
                  <a:srgbClr val="FF0000"/>
                </a:solidFill>
                <a:latin typeface="Calibri" charset="0"/>
                <a:ea typeface="ＭＳ Ｐゴシック" charset="0"/>
                <a:cs typeface="ＭＳ Ｐゴシック" charset="0"/>
              </a:rPr>
              <a:t>Hearing/Viewing: </a:t>
            </a:r>
            <a:r>
              <a:rPr lang="en-US" sz="3600" dirty="0">
                <a:solidFill>
                  <a:srgbClr val="9D3A2D"/>
                </a:solidFill>
                <a:latin typeface="Calibri" charset="0"/>
                <a:ea typeface="ＭＳ Ｐゴシック" charset="0"/>
                <a:cs typeface="ＭＳ Ｐゴシック" charset="0"/>
              </a:rPr>
              <a:t>Guiding </a:t>
            </a:r>
            <a:r>
              <a:rPr lang="en-US" sz="3600" dirty="0" smtClean="0">
                <a:solidFill>
                  <a:srgbClr val="9D3A2D"/>
                </a:solidFill>
                <a:latin typeface="Calibri" charset="0"/>
                <a:ea typeface="ＭＳ Ｐゴシック" charset="0"/>
                <a:cs typeface="ＭＳ Ｐゴシック" charset="0"/>
              </a:rPr>
              <a:t>Questions (GQ)</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Measurements &amp; Relative Scale </a:t>
            </a:r>
          </a:p>
        </p:txBody>
      </p:sp>
      <p:pic>
        <p:nvPicPr>
          <p:cNvPr id="36866" name="Picture 7" descr="Screen Shot 2017-01-09 at 9.54.5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262063"/>
            <a:ext cx="3587750" cy="55959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Rectangle 8">
            <a:hlinkClick r:id="rId4"/>
          </p:cNvPr>
          <p:cNvSpPr>
            <a:spLocks noChangeArrowheads="1"/>
          </p:cNvSpPr>
          <p:nvPr/>
        </p:nvSpPr>
        <p:spPr bwMode="auto">
          <a:xfrm>
            <a:off x="228600" y="923925"/>
            <a:ext cx="8458200" cy="338138"/>
          </a:xfrm>
          <a:prstGeom prst="rect">
            <a:avLst/>
          </a:prstGeom>
          <a:noFill/>
          <a:ln w="9525">
            <a:noFill/>
            <a:miter lim="800000"/>
            <a:headEnd/>
            <a:tailEnd/>
          </a:ln>
        </p:spPr>
        <p:txBody>
          <a:bodyPr>
            <a:spAutoFit/>
          </a:bodyPr>
          <a:lstStyle/>
          <a:p>
            <a:pPr algn="ctr">
              <a:defRPr/>
            </a:pPr>
            <a:r>
              <a:rPr lang="en-US" sz="1600">
                <a:effectLst>
                  <a:outerShdw blurRad="38100" dist="38100" dir="2700000" algn="tl">
                    <a:srgbClr val="DDDDDD"/>
                  </a:outerShdw>
                </a:effectLst>
              </a:rPr>
              <a:t>http://chemconnections.org/general/chem108/Powers%20of%20Ten-Guide.html</a:t>
            </a:r>
          </a:p>
        </p:txBody>
      </p:sp>
      <p:sp>
        <p:nvSpPr>
          <p:cNvPr id="10" name="Rectangle 6"/>
          <p:cNvSpPr>
            <a:spLocks noChangeArrowheads="1"/>
          </p:cNvSpPr>
          <p:nvPr/>
        </p:nvSpPr>
        <p:spPr bwMode="auto">
          <a:xfrm>
            <a:off x="762000" y="2286000"/>
            <a:ext cx="6858000" cy="254000"/>
          </a:xfrm>
          <a:prstGeom prst="rect">
            <a:avLst/>
          </a:prstGeom>
          <a:noFill/>
          <a:ln w="9525">
            <a:noFill/>
            <a:miter lim="800000"/>
            <a:headEnd/>
            <a:tailEnd/>
          </a:ln>
        </p:spPr>
        <p:txBody>
          <a:bodyPr>
            <a:spAutoFit/>
          </a:bodyPr>
          <a:lstStyle/>
          <a:p>
            <a:pPr algn="ctr">
              <a:defRPr/>
            </a:pPr>
            <a:r>
              <a:rPr lang="en-US" sz="1000">
                <a:effectLst>
                  <a:outerShdw blurRad="38100" dist="38100" dir="2700000" algn="tl">
                    <a:srgbClr val="DDDDDD"/>
                  </a:outerShdw>
                </a:effectLst>
              </a:rPr>
              <a:t>https://www.youtube.com/watch?v=0fKBhvDjuy0</a:t>
            </a:r>
          </a:p>
        </p:txBody>
      </p:sp>
      <p:sp>
        <p:nvSpPr>
          <p:cNvPr id="11" name="Rectangle 10"/>
          <p:cNvSpPr>
            <a:spLocks noChangeArrowheads="1"/>
          </p:cNvSpPr>
          <p:nvPr/>
        </p:nvSpPr>
        <p:spPr bwMode="auto">
          <a:xfrm>
            <a:off x="152400" y="6350000"/>
            <a:ext cx="8991600" cy="400050"/>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2000" dirty="0"/>
              <a:t>From the calendar links, submit responses on-line; </a:t>
            </a:r>
            <a:r>
              <a:rPr lang="en-US" sz="2000" dirty="0">
                <a:solidFill>
                  <a:srgbClr val="FF0000"/>
                </a:solidFill>
              </a:rPr>
              <a:t>graded weekly</a:t>
            </a:r>
            <a:r>
              <a:rPr lang="en-US" sz="2000" dirty="0"/>
              <a:t>. </a:t>
            </a:r>
          </a:p>
        </p:txBody>
      </p:sp>
      <p:sp>
        <p:nvSpPr>
          <p:cNvPr id="2" name="Rectangle 1"/>
          <p:cNvSpPr/>
          <p:nvPr/>
        </p:nvSpPr>
        <p:spPr>
          <a:xfrm>
            <a:off x="0" y="1752600"/>
            <a:ext cx="3048000" cy="3046988"/>
          </a:xfrm>
          <a:prstGeom prst="rect">
            <a:avLst/>
          </a:prstGeom>
        </p:spPr>
        <p:txBody>
          <a:bodyPr wrap="square">
            <a:spAutoFit/>
          </a:bodyPr>
          <a:lstStyle/>
          <a:p>
            <a:pPr marL="457200" indent="-457200">
              <a:buFont typeface="+mj-lt"/>
              <a:buAutoNum type="arabicPeriod"/>
            </a:pPr>
            <a:r>
              <a:rPr lang="en-US" b="1" i="1" dirty="0" smtClean="0">
                <a:solidFill>
                  <a:srgbClr val="FF0000"/>
                </a:solidFill>
              </a:rPr>
              <a:t>Answer all on-line Guiding Questions</a:t>
            </a:r>
            <a:r>
              <a:rPr lang="en-US" dirty="0" smtClean="0"/>
              <a:t>.</a:t>
            </a:r>
          </a:p>
          <a:p>
            <a:pPr marL="457200" indent="-457200">
              <a:buFont typeface="+mj-lt"/>
              <a:buAutoNum type="arabicPeriod"/>
            </a:pPr>
            <a:endParaRPr lang="en-US" dirty="0"/>
          </a:p>
          <a:p>
            <a:pPr algn="ctr"/>
            <a:r>
              <a:rPr lang="en-US" dirty="0" smtClean="0"/>
              <a:t>  First GQ assignment </a:t>
            </a:r>
          </a:p>
          <a:p>
            <a:pPr algn="ctr"/>
            <a:r>
              <a:rPr lang="en-US" dirty="0" smtClean="0">
                <a:solidFill>
                  <a:srgbClr val="FF0000"/>
                </a:solidFill>
              </a:rPr>
              <a:t>Due before next                   class.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6" name="Line 8"/>
          <p:cNvSpPr>
            <a:spLocks noChangeShapeType="1"/>
          </p:cNvSpPr>
          <p:nvPr/>
        </p:nvSpPr>
        <p:spPr bwMode="auto">
          <a:xfrm>
            <a:off x="1371600" y="1066800"/>
            <a:ext cx="7010400" cy="0"/>
          </a:xfrm>
          <a:prstGeom prst="line">
            <a:avLst/>
          </a:prstGeom>
          <a:noFill/>
          <a:ln w="69850">
            <a:solidFill>
              <a:srgbClr val="800000"/>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38914" name="TextBox 8"/>
          <p:cNvSpPr txBox="1">
            <a:spLocks noChangeArrowheads="1"/>
          </p:cNvSpPr>
          <p:nvPr/>
        </p:nvSpPr>
        <p:spPr bwMode="auto">
          <a:xfrm>
            <a:off x="1143000" y="4343400"/>
            <a:ext cx="2209800"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a:p>
            <a:pPr eaLnBrk="1" hangingPunct="1"/>
            <a:endParaRPr lang="en-US"/>
          </a:p>
        </p:txBody>
      </p:sp>
      <p:pic>
        <p:nvPicPr>
          <p:cNvPr id="38915" name="Picture 10" descr="Screen Shot 2017-07-06 at 1.05.4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476500"/>
            <a:ext cx="3276600" cy="373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8916" name="Picture 11" descr="Screen Shot 2017-07-06 at 1.08.1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76200"/>
            <a:ext cx="34432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12"/>
          <p:cNvSpPr txBox="1">
            <a:spLocks noChangeArrowheads="1"/>
          </p:cNvSpPr>
          <p:nvPr/>
        </p:nvSpPr>
        <p:spPr bwMode="auto">
          <a:xfrm>
            <a:off x="5257800" y="177800"/>
            <a:ext cx="2667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600"/>
              <a:t>Homework</a:t>
            </a:r>
          </a:p>
        </p:txBody>
      </p:sp>
      <p:sp>
        <p:nvSpPr>
          <p:cNvPr id="38918" name="TextBox 13"/>
          <p:cNvSpPr txBox="1">
            <a:spLocks noChangeArrowheads="1"/>
          </p:cNvSpPr>
          <p:nvPr/>
        </p:nvSpPr>
        <p:spPr bwMode="auto">
          <a:xfrm>
            <a:off x="381000" y="1143000"/>
            <a:ext cx="8382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dirty="0"/>
              <a:t>https://</a:t>
            </a:r>
            <a:r>
              <a:rPr lang="en-US" sz="2000" dirty="0" err="1"/>
              <a:t>www.webassign.net</a:t>
            </a:r>
            <a:r>
              <a:rPr lang="en-US" sz="2000" dirty="0"/>
              <a:t>/v4cgi/</a:t>
            </a:r>
            <a:r>
              <a:rPr lang="en-US" sz="2000" dirty="0" err="1"/>
              <a:t>selfenroll</a:t>
            </a:r>
            <a:r>
              <a:rPr lang="en-US" sz="2000" dirty="0"/>
              <a:t>/</a:t>
            </a:r>
            <a:r>
              <a:rPr lang="en-US" sz="2000" dirty="0" err="1"/>
              <a:t>classkey.html</a:t>
            </a:r>
            <a:r>
              <a:rPr lang="en-US" sz="2000" dirty="0"/>
              <a:t/>
            </a:r>
            <a:br>
              <a:rPr lang="en-US" sz="2000" dirty="0"/>
            </a:br>
            <a:r>
              <a:rPr lang="en-US" sz="2000" dirty="0"/>
              <a:t>Class Key: </a:t>
            </a:r>
            <a:r>
              <a:rPr lang="cs-CZ" sz="2000" dirty="0"/>
              <a:t>dvc </a:t>
            </a:r>
            <a:r>
              <a:rPr lang="en-US" sz="2000" dirty="0"/>
              <a:t>3947 0654</a:t>
            </a:r>
          </a:p>
        </p:txBody>
      </p:sp>
      <p:sp>
        <p:nvSpPr>
          <p:cNvPr id="38919" name="Rectangle 14">
            <a:hlinkClick r:id="rId4"/>
          </p:cNvPr>
          <p:cNvSpPr>
            <a:spLocks noChangeArrowheads="1"/>
          </p:cNvSpPr>
          <p:nvPr/>
        </p:nvSpPr>
        <p:spPr bwMode="auto">
          <a:xfrm>
            <a:off x="0" y="1839913"/>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http://chemconnections.org/general/chem108/Student_Quick_Start_Guide_SE.pdf</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0" y="119063"/>
            <a:ext cx="9144000" cy="1143000"/>
          </a:xfrm>
        </p:spPr>
        <p:txBody>
          <a:bodyPr/>
          <a:lstStyle/>
          <a:p>
            <a:pPr eaLnBrk="1" hangingPunct="1"/>
            <a:r>
              <a:rPr lang="en-US" sz="3600">
                <a:solidFill>
                  <a:srgbClr val="FF0000"/>
                </a:solidFill>
                <a:latin typeface="Calibri" charset="0"/>
                <a:ea typeface="ＭＳ Ｐゴシック" charset="0"/>
                <a:cs typeface="ＭＳ Ｐゴシック" charset="0"/>
              </a:rPr>
              <a:t>Reading: </a:t>
            </a:r>
            <a:r>
              <a:rPr lang="en-US" sz="3600">
                <a:solidFill>
                  <a:srgbClr val="9D3A2D"/>
                </a:solidFill>
                <a:latin typeface="Calibri" charset="0"/>
                <a:ea typeface="ＭＳ Ｐゴシック" charset="0"/>
                <a:cs typeface="ＭＳ Ｐゴシック" charset="0"/>
              </a:rPr>
              <a:t>Powerpoint Slides</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2400">
                <a:solidFill>
                  <a:srgbClr val="953735"/>
                </a:solidFill>
                <a:latin typeface="Calibri" charset="0"/>
                <a:ea typeface="ＭＳ Ｐゴシック" charset="0"/>
                <a:cs typeface="ＭＳ Ｐゴシック" charset="0"/>
              </a:rPr>
              <a:t>Embedded i-clicker Questions</a:t>
            </a:r>
          </a:p>
        </p:txBody>
      </p:sp>
      <p:pic>
        <p:nvPicPr>
          <p:cNvPr id="39938" name="Picture 16" descr="Screen Shot 2017-01-15 at 10.53.23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524000"/>
            <a:ext cx="3352800" cy="2187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9939" name="Picture 17" descr="Screen Shot 2017-01-15 at 10.51.28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6000" y="1751013"/>
            <a:ext cx="3048000" cy="1960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0" name="Rectangle 18"/>
          <p:cNvSpPr>
            <a:spLocks noChangeArrowheads="1"/>
          </p:cNvSpPr>
          <p:nvPr/>
        </p:nvSpPr>
        <p:spPr bwMode="auto">
          <a:xfrm>
            <a:off x="304800" y="4114800"/>
            <a:ext cx="8382000" cy="2246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r>
              <a:rPr lang="en-US" sz="2000"/>
              <a:t>Read Powerpoint slides before class (can be printed), consider embedded questions; answers will be provided in class. One of these questions will be asked @ the start of the following class. </a:t>
            </a:r>
            <a:r>
              <a:rPr lang="en-US" sz="2000" b="1" i="1">
                <a:solidFill>
                  <a:srgbClr val="953735"/>
                </a:solidFill>
              </a:rPr>
              <a:t>Only answers submitted with a personal, registered i-clicker or smart phone will receive credit. </a:t>
            </a:r>
            <a:r>
              <a:rPr lang="en-US" sz="2000"/>
              <a:t/>
            </a:r>
            <a:br>
              <a:rPr lang="en-US" sz="2000"/>
            </a:br>
            <a:r>
              <a:rPr lang="en-US" sz="2000"/>
              <a:t>These slides &amp; questions will be the basis for a significant part of exams.</a:t>
            </a:r>
          </a:p>
        </p:txBody>
      </p:sp>
      <p:pic>
        <p:nvPicPr>
          <p:cNvPr id="39941" name="Picture 11" descr="Screen Shot 2016-08-20 at 10.05.41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64000" y="1524000"/>
            <a:ext cx="127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ctrTitle"/>
          </p:nvPr>
        </p:nvSpPr>
        <p:spPr>
          <a:xfrm>
            <a:off x="28239" y="3429000"/>
            <a:ext cx="3352800" cy="1089025"/>
          </a:xfrm>
        </p:spPr>
        <p:txBody>
          <a:bodyPr/>
          <a:lstStyle/>
          <a:p>
            <a:pPr eaLnBrk="1" hangingPunct="1"/>
            <a:r>
              <a:rPr lang="en-US" sz="3200" dirty="0" smtClean="0">
                <a:latin typeface="Calibri" charset="0"/>
                <a:ea typeface="ＭＳ Ｐゴシック" charset="0"/>
                <a:cs typeface="ＭＳ Ｐゴシック" charset="0"/>
              </a:rPr>
              <a:t>Refer </a:t>
            </a:r>
            <a:r>
              <a:rPr lang="en-US" sz="3200" dirty="0">
                <a:latin typeface="Calibri" charset="0"/>
                <a:ea typeface="ＭＳ Ｐゴシック" charset="0"/>
                <a:cs typeface="ＭＳ Ｐゴシック" charset="0"/>
              </a:rPr>
              <a:t>to Calendar</a:t>
            </a:r>
            <a:r>
              <a:rPr lang="ja-JP" altLang="en-US" sz="3200" dirty="0">
                <a:latin typeface="Calibri" charset="0"/>
                <a:ea typeface="ＭＳ Ｐゴシック" charset="0"/>
                <a:cs typeface="ＭＳ Ｐゴシック" charset="0"/>
              </a:rPr>
              <a:t>’</a:t>
            </a:r>
            <a:r>
              <a:rPr lang="en-US" altLang="ja-JP" sz="3200" dirty="0">
                <a:latin typeface="Calibri" charset="0"/>
                <a:ea typeface="ＭＳ Ｐゴシック" charset="0"/>
                <a:cs typeface="ＭＳ Ｐゴシック" charset="0"/>
              </a:rPr>
              <a:t>s Next &amp; Future </a:t>
            </a:r>
            <a:br>
              <a:rPr lang="en-US" altLang="ja-JP" sz="3200" dirty="0">
                <a:latin typeface="Calibri" charset="0"/>
                <a:ea typeface="ＭＳ Ｐゴシック" charset="0"/>
                <a:cs typeface="ＭＳ Ｐゴシック" charset="0"/>
              </a:rPr>
            </a:br>
            <a:r>
              <a:rPr lang="en-US" altLang="ja-JP" sz="3200" dirty="0">
                <a:latin typeface="Calibri" charset="0"/>
                <a:ea typeface="ＭＳ Ｐゴシック" charset="0"/>
                <a:cs typeface="ＭＳ Ｐゴシック" charset="0"/>
              </a:rPr>
              <a:t>Classes/Labs</a:t>
            </a:r>
            <a:endParaRPr lang="en-US" sz="3200" dirty="0">
              <a:latin typeface="Calibri" charset="0"/>
              <a:ea typeface="ＭＳ Ｐゴシック" charset="0"/>
              <a:cs typeface="ＭＳ Ｐゴシック" charset="0"/>
            </a:endParaRPr>
          </a:p>
        </p:txBody>
      </p:sp>
      <p:sp>
        <p:nvSpPr>
          <p:cNvPr id="4" name="Rectangle 3"/>
          <p:cNvSpPr>
            <a:spLocks noChangeArrowheads="1"/>
          </p:cNvSpPr>
          <p:nvPr/>
        </p:nvSpPr>
        <p:spPr bwMode="auto">
          <a:xfrm>
            <a:off x="0" y="586105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a:t>The calendar is dynamic and has the class plan for the period through Exam-1. Beyond the current week it is tentative, but very useful for planning. </a:t>
            </a:r>
          </a:p>
        </p:txBody>
      </p:sp>
      <p:pic>
        <p:nvPicPr>
          <p:cNvPr id="41987" name="Picture 5" descr="Screen Shot 2017-07-10 at 11.29.55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6425" y="1219200"/>
            <a:ext cx="2295525"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Screen Shot 2019-07-11 at 1.17.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152400"/>
            <a:ext cx="4800600" cy="5313448"/>
          </a:xfrm>
          <a:prstGeom prst="rect">
            <a:avLst/>
          </a:prstGeom>
        </p:spPr>
      </p:pic>
      <p:sp>
        <p:nvSpPr>
          <p:cNvPr id="9" name="Rectangle 8">
            <a:hlinkClick r:id="rId4"/>
          </p:cNvPr>
          <p:cNvSpPr>
            <a:spLocks noChangeArrowheads="1"/>
          </p:cNvSpPr>
          <p:nvPr/>
        </p:nvSpPr>
        <p:spPr bwMode="auto">
          <a:xfrm>
            <a:off x="228600" y="5486400"/>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FR" sz="1800" dirty="0"/>
              <a:t>http://</a:t>
            </a:r>
            <a:r>
              <a:rPr lang="fr-FR" sz="1800" dirty="0" err="1"/>
              <a:t>chemconnections.org</a:t>
            </a:r>
            <a:r>
              <a:rPr lang="fr-FR" sz="1800" dirty="0"/>
              <a:t>/</a:t>
            </a:r>
            <a:r>
              <a:rPr lang="fr-FR" sz="1800" dirty="0" err="1"/>
              <a:t>general</a:t>
            </a:r>
            <a:r>
              <a:rPr lang="fr-FR" sz="1800" dirty="0"/>
              <a:t>/chem108/calendar-108-f19.html</a:t>
            </a:r>
            <a:endParaRPr lang="en-US" sz="1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ctrTitle"/>
          </p:nvPr>
        </p:nvSpPr>
        <p:spPr>
          <a:xfrm>
            <a:off x="557487" y="3505200"/>
            <a:ext cx="3023913" cy="1089025"/>
          </a:xfrm>
        </p:spPr>
        <p:txBody>
          <a:bodyPr/>
          <a:lstStyle/>
          <a:p>
            <a:pPr eaLnBrk="1" hangingPunct="1"/>
            <a:r>
              <a:rPr lang="en-US" sz="3200" dirty="0" smtClean="0">
                <a:latin typeface="Calibri" charset="0"/>
                <a:ea typeface="ＭＳ Ｐゴシック" charset="0"/>
                <a:cs typeface="ＭＳ Ｐゴシック" charset="0"/>
              </a:rPr>
              <a:t>Also  </a:t>
            </a:r>
            <a:r>
              <a:rPr lang="en-US" sz="3200" dirty="0">
                <a:latin typeface="Calibri" charset="0"/>
                <a:ea typeface="ＭＳ Ｐゴシック" charset="0"/>
                <a:cs typeface="ＭＳ Ｐゴシック" charset="0"/>
              </a:rPr>
              <a:t>Refer to Resources Page</a:t>
            </a:r>
          </a:p>
        </p:txBody>
      </p:sp>
      <p:sp>
        <p:nvSpPr>
          <p:cNvPr id="4" name="Rectangle 3"/>
          <p:cNvSpPr>
            <a:spLocks noChangeArrowheads="1"/>
          </p:cNvSpPr>
          <p:nvPr/>
        </p:nvSpPr>
        <p:spPr bwMode="auto">
          <a:xfrm>
            <a:off x="0" y="586105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dirty="0"/>
              <a:t>The Resources page includes links related to assignments and textbook and </a:t>
            </a:r>
            <a:r>
              <a:rPr lang="en-US" sz="2000" dirty="0" err="1" smtClean="0"/>
              <a:t>LibreTexts</a:t>
            </a:r>
            <a:r>
              <a:rPr lang="en-US" sz="2000" dirty="0" smtClean="0"/>
              <a:t> </a:t>
            </a:r>
            <a:r>
              <a:rPr lang="en-US" sz="2000" dirty="0"/>
              <a:t>reading. </a:t>
            </a:r>
          </a:p>
        </p:txBody>
      </p:sp>
      <p:sp>
        <p:nvSpPr>
          <p:cNvPr id="43011" name="Rectangle 6">
            <a:hlinkClick r:id="rId2"/>
          </p:cNvPr>
          <p:cNvSpPr>
            <a:spLocks noChangeArrowheads="1"/>
          </p:cNvSpPr>
          <p:nvPr/>
        </p:nvSpPr>
        <p:spPr bwMode="auto">
          <a:xfrm>
            <a:off x="539750" y="5260975"/>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1800"/>
              <a:t>http://chemconnections.org/general/chem108/108assign.html</a:t>
            </a:r>
          </a:p>
        </p:txBody>
      </p:sp>
      <p:pic>
        <p:nvPicPr>
          <p:cNvPr id="43012" name="Picture 5" descr="Screen Shot 2017-07-10 at 11.29.5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4730" y="1717563"/>
            <a:ext cx="2295525"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9-07-31 at 4.11.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622883"/>
            <a:ext cx="4851400" cy="4457117"/>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ctrTitle"/>
          </p:nvPr>
        </p:nvSpPr>
        <p:spPr>
          <a:xfrm>
            <a:off x="381000" y="130175"/>
            <a:ext cx="8458200" cy="1089025"/>
          </a:xfrm>
        </p:spPr>
        <p:txBody>
          <a:bodyPr/>
          <a:lstStyle/>
          <a:p>
            <a:pPr eaLnBrk="1" hangingPunct="1"/>
            <a:r>
              <a:rPr lang="en-US" sz="4000">
                <a:latin typeface="Calibri" charset="0"/>
                <a:ea typeface="ＭＳ Ｐゴシック" charset="0"/>
                <a:cs typeface="ＭＳ Ｐゴシック" charset="0"/>
              </a:rPr>
              <a:t>How much time beyond class &amp; lab time will all of this take?</a:t>
            </a:r>
          </a:p>
        </p:txBody>
      </p:sp>
      <p:sp>
        <p:nvSpPr>
          <p:cNvPr id="44034" name="Rectangle 3"/>
          <p:cNvSpPr>
            <a:spLocks noChangeArrowheads="1"/>
          </p:cNvSpPr>
          <p:nvPr/>
        </p:nvSpPr>
        <p:spPr bwMode="auto">
          <a:xfrm>
            <a:off x="609600" y="4854575"/>
            <a:ext cx="81534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dirty="0"/>
              <a:t>All of the outside assignments &amp;</a:t>
            </a:r>
          </a:p>
          <a:p>
            <a:pPr marL="514350" indent="-514350" algn="ctr"/>
            <a:r>
              <a:rPr lang="en-US" dirty="0"/>
              <a:t>homework are designed for ~1.5-2 </a:t>
            </a:r>
            <a:r>
              <a:rPr lang="en-US" dirty="0" err="1"/>
              <a:t>hrs</a:t>
            </a:r>
            <a:r>
              <a:rPr lang="en-US" dirty="0"/>
              <a:t>/day, but the answer will depend on you!  </a:t>
            </a:r>
          </a:p>
          <a:p>
            <a:pPr marL="514350" indent="-514350" algn="ctr"/>
            <a:r>
              <a:rPr lang="en-US" dirty="0"/>
              <a:t>Budget your time &amp; get help when needed!! </a:t>
            </a:r>
            <a:r>
              <a:rPr lang="en-US" dirty="0">
                <a:solidFill>
                  <a:srgbClr val="FF0000"/>
                </a:solidFill>
              </a:rPr>
              <a:t>DON</a:t>
            </a:r>
            <a:r>
              <a:rPr lang="ja-JP" altLang="en-US" dirty="0">
                <a:solidFill>
                  <a:srgbClr val="FF0000"/>
                </a:solidFill>
              </a:rPr>
              <a:t>’</a:t>
            </a:r>
            <a:r>
              <a:rPr lang="en-US" altLang="ja-JP" dirty="0">
                <a:solidFill>
                  <a:srgbClr val="FF0000"/>
                </a:solidFill>
              </a:rPr>
              <a:t>T WAIT!!</a:t>
            </a:r>
            <a:endParaRPr lang="en-US" dirty="0">
              <a:solidFill>
                <a:srgbClr val="FF0000"/>
              </a:solidFill>
            </a:endParaRPr>
          </a:p>
        </p:txBody>
      </p:sp>
      <p:pic>
        <p:nvPicPr>
          <p:cNvPr id="9" name="Picture 8" descr="Screen Shot 2017-12-17 at 1.16.5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890713"/>
            <a:ext cx="3657600" cy="27574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a:hlinkClick r:id="rId3"/>
          </p:cNvPr>
          <p:cNvSpPr>
            <a:spLocks noChangeArrowheads="1"/>
          </p:cNvSpPr>
          <p:nvPr/>
        </p:nvSpPr>
        <p:spPr bwMode="auto">
          <a:xfrm>
            <a:off x="304800" y="1308100"/>
            <a:ext cx="883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FR" sz="1800" dirty="0"/>
              <a:t>http://</a:t>
            </a:r>
            <a:r>
              <a:rPr lang="fr-FR" sz="1800" dirty="0" err="1"/>
              <a:t>chemconnections.org</a:t>
            </a:r>
            <a:r>
              <a:rPr lang="fr-FR" sz="1800" dirty="0"/>
              <a:t>/</a:t>
            </a:r>
            <a:r>
              <a:rPr lang="fr-FR" sz="1800" dirty="0" err="1"/>
              <a:t>general</a:t>
            </a:r>
            <a:r>
              <a:rPr lang="fr-FR" sz="1800" dirty="0"/>
              <a:t>/chem108/calendar-108-f19.html</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ctrTitle"/>
          </p:nvPr>
        </p:nvSpPr>
        <p:spPr>
          <a:xfrm>
            <a:off x="76200" y="152400"/>
            <a:ext cx="9067800" cy="1089025"/>
          </a:xfrm>
        </p:spPr>
        <p:txBody>
          <a:bodyPr/>
          <a:lstStyle/>
          <a:p>
            <a:pPr eaLnBrk="1" hangingPunct="1"/>
            <a:r>
              <a:rPr lang="en-US" sz="3600" dirty="0" smtClean="0">
                <a:latin typeface="Calibri" charset="0"/>
                <a:ea typeface="ＭＳ Ｐゴシック" charset="0"/>
                <a:cs typeface="ＭＳ Ｐゴシック" charset="0"/>
              </a:rPr>
              <a:t>Where to get tutoring help, if &amp; when needed?</a:t>
            </a:r>
            <a:endParaRPr lang="en-US" sz="3600" dirty="0">
              <a:latin typeface="Calibri" charset="0"/>
              <a:ea typeface="ＭＳ Ｐゴシック" charset="0"/>
              <a:cs typeface="ＭＳ Ｐゴシック" charset="0"/>
            </a:endParaRPr>
          </a:p>
        </p:txBody>
      </p:sp>
      <p:sp>
        <p:nvSpPr>
          <p:cNvPr id="44034" name="Rectangle 3"/>
          <p:cNvSpPr>
            <a:spLocks noChangeArrowheads="1"/>
          </p:cNvSpPr>
          <p:nvPr/>
        </p:nvSpPr>
        <p:spPr bwMode="auto">
          <a:xfrm>
            <a:off x="718671" y="1447800"/>
            <a:ext cx="81534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buFont typeface="Arial"/>
              <a:buChar char="•"/>
            </a:pPr>
            <a:r>
              <a:rPr lang="en-US" dirty="0" smtClean="0"/>
              <a:t>Dr. R. </a:t>
            </a:r>
            <a:r>
              <a:rPr lang="en-US" dirty="0" smtClean="0">
                <a:solidFill>
                  <a:srgbClr val="FF0000"/>
                </a:solidFill>
              </a:rPr>
              <a:t>MW </a:t>
            </a:r>
            <a:r>
              <a:rPr lang="en-US" dirty="0">
                <a:solidFill>
                  <a:srgbClr val="FF0000"/>
                </a:solidFill>
              </a:rPr>
              <a:t>10:00-11:</a:t>
            </a:r>
            <a:r>
              <a:rPr lang="en-US" dirty="0" smtClean="0">
                <a:solidFill>
                  <a:srgbClr val="FF0000"/>
                </a:solidFill>
              </a:rPr>
              <a:t>00 </a:t>
            </a:r>
            <a:r>
              <a:rPr lang="en-US" i="1" dirty="0"/>
              <a:t>PS </a:t>
            </a:r>
            <a:r>
              <a:rPr lang="en-US" i="1" dirty="0" smtClean="0"/>
              <a:t>235</a:t>
            </a:r>
            <a:r>
              <a:rPr lang="en-US" dirty="0" smtClean="0"/>
              <a:t>; </a:t>
            </a:r>
          </a:p>
          <a:p>
            <a:pPr marL="514350" indent="-514350">
              <a:buFont typeface="Arial"/>
              <a:buChar char="•"/>
            </a:pPr>
            <a:r>
              <a:rPr lang="en-US" dirty="0" smtClean="0"/>
              <a:t>On</a:t>
            </a:r>
            <a:r>
              <a:rPr lang="en-US" dirty="0"/>
              <a:t>-line video/phone </a:t>
            </a:r>
            <a:r>
              <a:rPr lang="en-US" dirty="0" smtClean="0"/>
              <a:t>conferencing </a:t>
            </a:r>
            <a:r>
              <a:rPr lang="en-US" dirty="0" err="1">
                <a:solidFill>
                  <a:srgbClr val="FF0000"/>
                </a:solidFill>
              </a:rPr>
              <a:t>TTh</a:t>
            </a:r>
            <a:r>
              <a:rPr lang="en-US" dirty="0">
                <a:solidFill>
                  <a:srgbClr val="FF0000"/>
                </a:solidFill>
              </a:rPr>
              <a:t> 11:00-12:</a:t>
            </a:r>
            <a:r>
              <a:rPr lang="en-US" dirty="0" smtClean="0">
                <a:solidFill>
                  <a:srgbClr val="FF0000"/>
                </a:solidFill>
              </a:rPr>
              <a:t>00</a:t>
            </a:r>
            <a:r>
              <a:rPr lang="en-US" dirty="0"/>
              <a:t>;</a:t>
            </a:r>
            <a:endParaRPr lang="en-US" dirty="0" smtClean="0">
              <a:solidFill>
                <a:srgbClr val="FF0000"/>
              </a:solidFill>
            </a:endParaRPr>
          </a:p>
          <a:p>
            <a:pPr marL="514350" indent="-514350">
              <a:buFont typeface="Arial"/>
              <a:buChar char="•"/>
            </a:pPr>
            <a:r>
              <a:rPr lang="en-US" dirty="0"/>
              <a:t>O</a:t>
            </a:r>
            <a:r>
              <a:rPr lang="en-US" dirty="0" smtClean="0"/>
              <a:t>ther </a:t>
            </a:r>
            <a:r>
              <a:rPr lang="en-US" dirty="0"/>
              <a:t>times by appointment </a:t>
            </a:r>
            <a:r>
              <a:rPr lang="en-US" dirty="0" smtClean="0"/>
              <a:t>(</a:t>
            </a:r>
            <a:r>
              <a:rPr lang="en-US" i="1" dirty="0" smtClean="0">
                <a:solidFill>
                  <a:srgbClr val="FF0000"/>
                </a:solidFill>
              </a:rPr>
              <a:t>through </a:t>
            </a:r>
            <a:r>
              <a:rPr lang="en-US" i="1" dirty="0">
                <a:solidFill>
                  <a:srgbClr val="FF0000"/>
                </a:solidFill>
              </a:rPr>
              <a:t>e-</a:t>
            </a:r>
            <a:r>
              <a:rPr lang="en-US" i="1" dirty="0" smtClean="0">
                <a:solidFill>
                  <a:srgbClr val="FF0000"/>
                </a:solidFill>
              </a:rPr>
              <a:t>mail request</a:t>
            </a:r>
            <a:r>
              <a:rPr lang="en-US" dirty="0" smtClean="0"/>
              <a:t>); </a:t>
            </a:r>
          </a:p>
          <a:p>
            <a:pPr marL="514350" indent="-514350">
              <a:buFont typeface="Arial"/>
              <a:buChar char="•"/>
            </a:pPr>
            <a:r>
              <a:rPr lang="en-US" dirty="0" smtClean="0">
                <a:solidFill>
                  <a:srgbClr val="FF0000"/>
                </a:solidFill>
              </a:rPr>
              <a:t>Daily </a:t>
            </a:r>
            <a:r>
              <a:rPr lang="en-US" dirty="0">
                <a:solidFill>
                  <a:srgbClr val="FF0000"/>
                </a:solidFill>
              </a:rPr>
              <a:t>e-mail </a:t>
            </a:r>
            <a:r>
              <a:rPr lang="en-US" dirty="0" smtClean="0"/>
              <a:t>(replies </a:t>
            </a:r>
            <a:r>
              <a:rPr lang="en-US" dirty="0"/>
              <a:t>usually within 24 </a:t>
            </a:r>
            <a:r>
              <a:rPr lang="en-US" dirty="0" smtClean="0"/>
              <a:t>hours)</a:t>
            </a:r>
            <a:r>
              <a:rPr lang="en-US" dirty="0"/>
              <a:t> ;</a:t>
            </a:r>
            <a:endParaRPr lang="en-US" dirty="0" smtClean="0"/>
          </a:p>
          <a:p>
            <a:pPr marL="514350" indent="-514350">
              <a:buFont typeface="Arial"/>
              <a:buChar char="•"/>
            </a:pPr>
            <a:r>
              <a:rPr lang="en-US" dirty="0" smtClean="0"/>
              <a:t>DVC: </a:t>
            </a:r>
            <a:r>
              <a:rPr lang="en-US" dirty="0"/>
              <a:t>peer tutoring </a:t>
            </a:r>
            <a:r>
              <a:rPr lang="en-US" dirty="0" smtClean="0"/>
              <a:t>beginning Sept. 3</a:t>
            </a:r>
            <a:r>
              <a:rPr lang="en-US" baseline="30000" dirty="0" smtClean="0"/>
              <a:t>rd </a:t>
            </a:r>
            <a:r>
              <a:rPr lang="en-US" dirty="0" smtClean="0"/>
              <a:t> </a:t>
            </a:r>
          </a:p>
          <a:p>
            <a:r>
              <a:rPr lang="en-US" dirty="0" smtClean="0">
                <a:solidFill>
                  <a:srgbClr val="FF0000"/>
                </a:solidFill>
              </a:rPr>
              <a:t>PS110: </a:t>
            </a:r>
            <a:r>
              <a:rPr lang="en-US" sz="2000" dirty="0" smtClean="0">
                <a:solidFill>
                  <a:srgbClr val="FF0000"/>
                </a:solidFill>
              </a:rPr>
              <a:t>M</a:t>
            </a:r>
            <a:r>
              <a:rPr lang="en-US" sz="2000" dirty="0">
                <a:solidFill>
                  <a:srgbClr val="FF0000"/>
                </a:solidFill>
              </a:rPr>
              <a:t>, T, W, &amp; </a:t>
            </a:r>
            <a:r>
              <a:rPr lang="en-US" sz="2000" dirty="0" err="1">
                <a:solidFill>
                  <a:srgbClr val="FF0000"/>
                </a:solidFill>
              </a:rPr>
              <a:t>Th</a:t>
            </a:r>
            <a:r>
              <a:rPr lang="en-US" sz="2000" dirty="0">
                <a:solidFill>
                  <a:srgbClr val="FF0000"/>
                </a:solidFill>
              </a:rPr>
              <a:t>  (9 am – 7pm)   and   Fridays   (9 am to 1 pm)</a:t>
            </a:r>
          </a:p>
          <a:p>
            <a:pPr marL="514350" indent="-514350"/>
            <a:r>
              <a:rPr lang="en-US" dirty="0"/>
              <a:t> </a:t>
            </a:r>
            <a:r>
              <a:rPr lang="en-US" dirty="0" smtClean="0"/>
              <a:t> </a:t>
            </a:r>
            <a:endParaRPr lang="en-US" dirty="0"/>
          </a:p>
          <a:p>
            <a:pPr marL="514350" indent="-514350" algn="ctr"/>
            <a:r>
              <a:rPr lang="en-US" sz="2000" i="1" dirty="0" smtClean="0">
                <a:solidFill>
                  <a:srgbClr val="FF0000"/>
                </a:solidFill>
              </a:rPr>
              <a:t>(On-line) </a:t>
            </a:r>
            <a:r>
              <a:rPr lang="en-US" sz="2000" i="1" dirty="0" err="1" smtClean="0">
                <a:solidFill>
                  <a:srgbClr val="FF0000"/>
                </a:solidFill>
              </a:rPr>
              <a:t>NetTutor</a:t>
            </a:r>
            <a:r>
              <a:rPr lang="en-US" sz="2000" i="1" dirty="0" smtClean="0">
                <a:solidFill>
                  <a:srgbClr val="FF0000"/>
                </a:solidFill>
              </a:rPr>
              <a:t>:</a:t>
            </a:r>
            <a:r>
              <a:rPr lang="en-US" sz="2000" i="1" dirty="0" smtClean="0"/>
              <a:t> total of five hours </a:t>
            </a:r>
            <a:r>
              <a:rPr lang="en-US" sz="2000" i="1" dirty="0"/>
              <a:t>free </a:t>
            </a:r>
            <a:r>
              <a:rPr lang="en-US" sz="2000" i="1" dirty="0" smtClean="0"/>
              <a:t>tutoring for the fall semester </a:t>
            </a:r>
            <a:r>
              <a:rPr lang="en-US" sz="2000" i="1" dirty="0"/>
              <a:t>through </a:t>
            </a:r>
            <a:r>
              <a:rPr lang="en-US" sz="2000" i="1" dirty="0" smtClean="0"/>
              <a:t>Canvas; must be requested by e-mail through Dr. R. </a:t>
            </a:r>
          </a:p>
          <a:p>
            <a:pPr marL="514350" indent="-514350"/>
            <a:endParaRPr lang="en-US" dirty="0"/>
          </a:p>
          <a:p>
            <a:pPr marL="514350" indent="-514350" algn="ctr"/>
            <a:r>
              <a:rPr lang="en-US" sz="3200" dirty="0">
                <a:solidFill>
                  <a:srgbClr val="FF0000"/>
                </a:solidFill>
              </a:rPr>
              <a:t>G</a:t>
            </a:r>
            <a:r>
              <a:rPr lang="en-US" sz="3200" dirty="0" smtClean="0">
                <a:solidFill>
                  <a:srgbClr val="FF0000"/>
                </a:solidFill>
              </a:rPr>
              <a:t>et </a:t>
            </a:r>
            <a:r>
              <a:rPr lang="en-US" sz="3200" dirty="0">
                <a:solidFill>
                  <a:srgbClr val="FF0000"/>
                </a:solidFill>
              </a:rPr>
              <a:t>help when needed!!</a:t>
            </a:r>
            <a:r>
              <a:rPr lang="en-US" sz="3200" dirty="0"/>
              <a:t> </a:t>
            </a:r>
            <a:endParaRPr lang="en-US" sz="3200" dirty="0" smtClean="0"/>
          </a:p>
          <a:p>
            <a:pPr marL="514350" indent="-514350" algn="ctr"/>
            <a:r>
              <a:rPr lang="en-US" sz="3200" dirty="0" smtClean="0">
                <a:solidFill>
                  <a:srgbClr val="FF0000"/>
                </a:solidFill>
              </a:rPr>
              <a:t>DON</a:t>
            </a:r>
            <a:r>
              <a:rPr lang="ja-JP" altLang="en-US" sz="3200" dirty="0" smtClean="0">
                <a:solidFill>
                  <a:srgbClr val="FF0000"/>
                </a:solidFill>
              </a:rPr>
              <a:t>’</a:t>
            </a:r>
            <a:r>
              <a:rPr lang="en-US" altLang="ja-JP" sz="3200" dirty="0" smtClean="0">
                <a:solidFill>
                  <a:srgbClr val="FF0000"/>
                </a:solidFill>
              </a:rPr>
              <a:t>T </a:t>
            </a:r>
            <a:r>
              <a:rPr lang="en-US" altLang="ja-JP" sz="3200" dirty="0">
                <a:solidFill>
                  <a:srgbClr val="FF0000"/>
                </a:solidFill>
              </a:rPr>
              <a:t>WAIT!!</a:t>
            </a:r>
            <a:endParaRPr lang="en-US" sz="3200" dirty="0">
              <a:solidFill>
                <a:srgbClr val="FF0000"/>
              </a:solidFill>
            </a:endParaRPr>
          </a:p>
        </p:txBody>
      </p:sp>
    </p:spTree>
    <p:extLst>
      <p:ext uri="{BB962C8B-B14F-4D97-AF65-F5344CB8AC3E}">
        <p14:creationId xmlns:p14="http://schemas.microsoft.com/office/powerpoint/2010/main" val="101610808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124442</TotalTime>
  <Words>1842</Words>
  <Application>Microsoft Macintosh PowerPoint</Application>
  <PresentationFormat>On-screen Show (4:3)</PresentationFormat>
  <Paragraphs>180</Paragraphs>
  <Slides>26</Slides>
  <Notes>10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26</vt:i4>
      </vt:variant>
    </vt:vector>
  </HeadingPairs>
  <TitlesOfParts>
    <vt:vector size="29" baseType="lpstr">
      <vt:lpstr>Office Theme</vt:lpstr>
      <vt:lpstr>Equation</vt:lpstr>
      <vt:lpstr>Microsoft ClipArt Gallery</vt:lpstr>
      <vt:lpstr>Greetings &amp; Welcome to Chem 108  Introductory Chemistry</vt:lpstr>
      <vt:lpstr>Greetings &amp; Welcome to Chem 108  Introductory Chemistry</vt:lpstr>
      <vt:lpstr>Message from President Susan E. Lamb</vt:lpstr>
      <vt:lpstr>Chem 108</vt:lpstr>
      <vt:lpstr>CONNECTIONS </vt:lpstr>
      <vt:lpstr>PowerPoint Presentation</vt:lpstr>
      <vt:lpstr>Chem 108</vt:lpstr>
      <vt:lpstr>CONNECTIONS Chemistry, STEM &amp; Applications</vt:lpstr>
      <vt:lpstr>CONNECTIONS Chemistry, STEM &amp; Applications</vt:lpstr>
      <vt:lpstr>CONNECTIONS </vt:lpstr>
      <vt:lpstr>CONNECTIONS </vt:lpstr>
      <vt:lpstr>Chem 108: Class/ Lab</vt:lpstr>
      <vt:lpstr>Chem 108</vt:lpstr>
      <vt:lpstr>Chem 108</vt:lpstr>
      <vt:lpstr>Libretext aka ChemWiki alternative to or additional resource for textbook</vt:lpstr>
      <vt:lpstr>Chem 108</vt:lpstr>
      <vt:lpstr>Chem 108</vt:lpstr>
      <vt:lpstr>Chem 108: Beginning of a Journey</vt:lpstr>
      <vt:lpstr>Chem 108</vt:lpstr>
      <vt:lpstr>Hearing/Viewing: Guiding Questions (GQ) Measurements &amp; Relative Scale </vt:lpstr>
      <vt:lpstr>PowerPoint Presentation</vt:lpstr>
      <vt:lpstr>Reading: Powerpoint Slides Embedded i-clicker Questions</vt:lpstr>
      <vt:lpstr>Refer to Calendar’s Next &amp; Future  Classes/Labs</vt:lpstr>
      <vt:lpstr>Also  Refer to Resources Page</vt:lpstr>
      <vt:lpstr>How much time beyond class &amp; lab time will all of this take?</vt:lpstr>
      <vt:lpstr>Where to get tutoring help, if &amp; when needed?</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186</cp:revision>
  <cp:lastPrinted>2019-08-20T18:46:04Z</cp:lastPrinted>
  <dcterms:created xsi:type="dcterms:W3CDTF">2018-08-22T22:46:55Z</dcterms:created>
  <dcterms:modified xsi:type="dcterms:W3CDTF">2019-08-26T02:55:26Z</dcterms:modified>
</cp:coreProperties>
</file>